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00A499"/>
    <a:srgbClr val="AE2573"/>
    <a:srgbClr val="78BE20"/>
    <a:srgbClr val="003087"/>
    <a:srgbClr val="00A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93DA53-84E3-423F-BA52-5EF9A4D236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44498-5FA8-4747-9264-CCB42A3BD3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41D36-A356-4899-ACF2-0711E4691764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0BFD8F-A80C-4261-806A-C3AF3CDB1F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CE8C1F-7B47-4463-9EA0-77DD3F2C25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664FC-D2E1-4661-89F5-9AABA3A8B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7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801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AF1E-77BD-4DA6-9D64-EBE26F57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D0A62B-93C0-4C11-A885-B86EBE535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EFA5E-00F0-47E7-8FE1-B61FB51C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A7265-1956-491B-A24A-E987A8B4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72D85-9568-4CD5-8A6F-2BC08DA05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2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C1C7CF-9F18-418D-B572-EF8B4457F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92788-C077-4078-A18B-39CC7FE15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479CF-4B3C-4480-903F-0FC306F53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16CC5-CA41-4755-A91C-4D573D46A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CBA8C-40E0-4A0F-B93B-2C3B45CA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96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114D5-4BB1-4531-9536-E01F9957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09F10-9E86-4F0B-9FF0-F9A0E0A6F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3028D-36C3-4052-9B99-C7660950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10BA0-8038-479D-A20D-C9B526B7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C387-C394-4818-A9BE-CB6B4799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51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C82C-19E9-439B-AB97-EAB87D8B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9F2CA-38E2-4BA8-AF41-1FF3DC24D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1D240-4750-4EA4-A927-1525AD633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58106-10EB-41E7-86D0-C29DCF5C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07465-DA56-4A20-A083-09E6A22BA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8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D40AB-354A-4890-BD68-842801486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B50E7-9CEE-4DBD-B5EA-285E2F41F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EAB5F-7758-4EE2-96D9-30B98710C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F72BA-F8E0-45DA-8322-AAE400B264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17E62-F228-456D-BE52-9EF1ED155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219C4-A531-4FB2-AF42-4A20F6EC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29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926E-A5B9-481D-80D0-438654B8B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31D60-548A-4D70-BAC1-1F18CF122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D8D3F-BDBE-47A2-BBF6-844891164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B687D6-9F8C-4CF0-BA14-9329FBB59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8AD2CF-8A7F-4D44-888B-BAF13EDC3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30AA92-E943-4FBF-9DCA-10FFDCA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C9904-B986-4325-8943-622E2CF0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ED2A74-27D8-4091-8C7F-913024EF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34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D7CBE-A443-4C92-B057-7C57CDE8D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D6212-B4A0-4CE1-B25C-22A39D58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928A3-B0E0-4AD8-8703-E2C71B4F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9EF9A-E7F7-401D-820B-922072F4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72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AF2E77-393B-4CA9-A872-CE37F681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663EF-40C0-41C1-B049-778D95AF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72018-FEE3-409D-8964-7B13EFD9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26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F5D21-6A09-4F91-9B93-D97C6784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D7083-E8AF-44F2-B5DE-70A8983F2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D640-54B6-4D48-9095-62F902AA1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D06F6-08B2-4C6E-AAA2-50CF61D8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004D6-9DB1-425F-A79A-FE34ED60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AA8C-A19E-4085-9D95-FFE9BFAE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78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B0FEB-16A6-4855-90A4-75066EAE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823F6-706B-4D90-89C0-53F56B8B5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40C8E-5D5E-49A2-997B-84207B23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A691B-A54A-437B-86B3-C35440D9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B7CA758-6B71-4F11-B054-DB03E238400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0B58B-783B-482E-B82D-AF5090FA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3498F-437C-4522-A3ED-09E163AC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697DC43-CB05-4192-8631-A7C826A8E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7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12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19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hyperlink" Target="mailto:a&amp;C@nhsprofessionals.nhs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2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Connector: Elbow 161">
            <a:extLst>
              <a:ext uri="{FF2B5EF4-FFF2-40B4-BE49-F238E27FC236}">
                <a16:creationId xmlns:a16="http://schemas.microsoft.com/office/drawing/2014/main" id="{CDE6DA35-6194-4F86-97E6-8C17153D6C6D}"/>
              </a:ext>
            </a:extLst>
          </p:cNvPr>
          <p:cNvCxnSpPr>
            <a:cxnSpLocks/>
          </p:cNvCxnSpPr>
          <p:nvPr/>
        </p:nvCxnSpPr>
        <p:spPr>
          <a:xfrm rot="10800000">
            <a:off x="6574084" y="1895497"/>
            <a:ext cx="1899679" cy="964205"/>
          </a:xfrm>
          <a:prstGeom prst="bentConnector3">
            <a:avLst>
              <a:gd name="adj1" fmla="val -1622"/>
            </a:avLst>
          </a:prstGeom>
          <a:ln w="88900">
            <a:solidFill>
              <a:srgbClr val="003087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D3FE2529-E18D-49BD-8B71-7FB604A4A0D1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88424" y="3363758"/>
            <a:ext cx="3585182" cy="589474"/>
          </a:xfrm>
          <a:prstGeom prst="bentConnector3">
            <a:avLst>
              <a:gd name="adj1" fmla="val 50000"/>
            </a:avLst>
          </a:prstGeom>
          <a:ln w="88900" cap="rnd">
            <a:solidFill>
              <a:srgbClr val="003087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8C354CB8-5D75-4CC0-BDF8-70EAE40B4D29}"/>
              </a:ext>
            </a:extLst>
          </p:cNvPr>
          <p:cNvCxnSpPr>
            <a:cxnSpLocks/>
          </p:cNvCxnSpPr>
          <p:nvPr/>
        </p:nvCxnSpPr>
        <p:spPr>
          <a:xfrm>
            <a:off x="1386007" y="4391699"/>
            <a:ext cx="5791396" cy="1217199"/>
          </a:xfrm>
          <a:prstGeom prst="bentConnector3">
            <a:avLst>
              <a:gd name="adj1" fmla="val 50319"/>
            </a:avLst>
          </a:prstGeom>
          <a:ln w="88900" cap="rnd">
            <a:solidFill>
              <a:srgbClr val="003087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DCC87D-2410-452E-B366-41E17DF164FE}"/>
              </a:ext>
            </a:extLst>
          </p:cNvPr>
          <p:cNvCxnSpPr/>
          <p:nvPr/>
        </p:nvCxnSpPr>
        <p:spPr>
          <a:xfrm>
            <a:off x="1277283" y="3070869"/>
            <a:ext cx="0" cy="1242322"/>
          </a:xfrm>
          <a:prstGeom prst="line">
            <a:avLst/>
          </a:prstGeom>
          <a:ln w="88900">
            <a:solidFill>
              <a:srgbClr val="0030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1A152723-36FD-4B8A-AFC5-B22960F950D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10587" y="1928426"/>
            <a:ext cx="1775187" cy="556324"/>
          </a:xfrm>
          <a:prstGeom prst="bentConnector3">
            <a:avLst/>
          </a:prstGeom>
          <a:ln w="88900">
            <a:solidFill>
              <a:srgbClr val="00308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C8271D47-BF61-4BCC-A6E3-7CB65BD3813D}"/>
              </a:ext>
            </a:extLst>
          </p:cNvPr>
          <p:cNvSpPr/>
          <p:nvPr/>
        </p:nvSpPr>
        <p:spPr>
          <a:xfrm>
            <a:off x="457106" y="1018442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7D719F4-D127-4B07-A3DC-E2CECD3826C8}"/>
              </a:ext>
            </a:extLst>
          </p:cNvPr>
          <p:cNvSpPr/>
          <p:nvPr/>
        </p:nvSpPr>
        <p:spPr>
          <a:xfrm>
            <a:off x="996746" y="1953911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408CEC-EFAC-4AF5-BFB9-681735D42D06}"/>
              </a:ext>
            </a:extLst>
          </p:cNvPr>
          <p:cNvSpPr/>
          <p:nvPr/>
        </p:nvSpPr>
        <p:spPr>
          <a:xfrm>
            <a:off x="1008360" y="4009523"/>
            <a:ext cx="540000" cy="540000"/>
          </a:xfrm>
          <a:prstGeom prst="ellipse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3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C98945-FDA4-4F9C-B2D1-C4D238DFD8A7}"/>
              </a:ext>
            </a:extLst>
          </p:cNvPr>
          <p:cNvSpPr/>
          <p:nvPr/>
        </p:nvSpPr>
        <p:spPr>
          <a:xfrm>
            <a:off x="1006343" y="2785478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396FB42-C196-4E4C-AA23-1CFFA0D4E0E1}"/>
              </a:ext>
            </a:extLst>
          </p:cNvPr>
          <p:cNvSpPr/>
          <p:nvPr/>
        </p:nvSpPr>
        <p:spPr>
          <a:xfrm>
            <a:off x="6932877" y="3953744"/>
            <a:ext cx="540000" cy="540000"/>
          </a:xfrm>
          <a:prstGeom prst="ellipse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A4B4D42-740B-4A46-9CCF-856BBC80DD93}"/>
              </a:ext>
            </a:extLst>
          </p:cNvPr>
          <p:cNvSpPr/>
          <p:nvPr/>
        </p:nvSpPr>
        <p:spPr>
          <a:xfrm>
            <a:off x="1077577" y="991334"/>
            <a:ext cx="1761308" cy="633608"/>
          </a:xfrm>
          <a:prstGeom prst="roundRect">
            <a:avLst/>
          </a:prstGeom>
          <a:noFill/>
          <a:ln w="25400">
            <a:solidFill>
              <a:srgbClr val="005E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279D92A-4701-4ECD-9247-A14891872EE6}"/>
              </a:ext>
            </a:extLst>
          </p:cNvPr>
          <p:cNvSpPr txBox="1"/>
          <p:nvPr/>
        </p:nvSpPr>
        <p:spPr>
          <a:xfrm>
            <a:off x="267351" y="215760"/>
            <a:ext cx="765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A&amp;C Placement Process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5669A1-561D-474E-90D6-C08CC11A6885}"/>
              </a:ext>
            </a:extLst>
          </p:cNvPr>
          <p:cNvGrpSpPr/>
          <p:nvPr/>
        </p:nvGrpSpPr>
        <p:grpSpPr>
          <a:xfrm>
            <a:off x="10451973" y="6080444"/>
            <a:ext cx="1428366" cy="559880"/>
            <a:chOff x="298021" y="5738750"/>
            <a:chExt cx="1428366" cy="559880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EFC802F0-23E6-4AEA-9FF2-C881406D5172}"/>
                </a:ext>
              </a:extLst>
            </p:cNvPr>
            <p:cNvGrpSpPr/>
            <p:nvPr/>
          </p:nvGrpSpPr>
          <p:grpSpPr>
            <a:xfrm>
              <a:off x="298021" y="5738750"/>
              <a:ext cx="1428366" cy="559880"/>
              <a:chOff x="2464675" y="2420796"/>
              <a:chExt cx="1267627" cy="792254"/>
            </a:xfrm>
          </p:grpSpPr>
          <p:sp>
            <p:nvSpPr>
              <p:cNvPr id="170" name="Rectangle: Rounded Corners 169">
                <a:extLst>
                  <a:ext uri="{FF2B5EF4-FFF2-40B4-BE49-F238E27FC236}">
                    <a16:creationId xmlns:a16="http://schemas.microsoft.com/office/drawing/2014/main" id="{FEE5A987-8B9B-42F9-BB00-887914CA0DF6}"/>
                  </a:ext>
                </a:extLst>
              </p:cNvPr>
              <p:cNvSpPr/>
              <p:nvPr/>
            </p:nvSpPr>
            <p:spPr>
              <a:xfrm>
                <a:off x="2464675" y="2420796"/>
                <a:ext cx="1267627" cy="792254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A243D79F-D976-48D3-9035-D7361CC1682F}"/>
                  </a:ext>
                </a:extLst>
              </p:cNvPr>
              <p:cNvSpPr txBox="1"/>
              <p:nvPr/>
            </p:nvSpPr>
            <p:spPr>
              <a:xfrm>
                <a:off x="2708454" y="2454369"/>
                <a:ext cx="993323" cy="482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Local NHSP team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9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Hiring Manager</a:t>
                </a:r>
              </a:p>
            </p:txBody>
          </p:sp>
        </p:grp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D45F2D5-DC32-4FE3-9D1C-F862F16DF5B7}"/>
                </a:ext>
              </a:extLst>
            </p:cNvPr>
            <p:cNvSpPr/>
            <p:nvPr/>
          </p:nvSpPr>
          <p:spPr>
            <a:xfrm>
              <a:off x="440388" y="5839118"/>
              <a:ext cx="190577" cy="180000"/>
            </a:xfrm>
            <a:prstGeom prst="ellipse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5ABEC11A-09ED-408F-A51A-EC996A44ECC1}"/>
                </a:ext>
              </a:extLst>
            </p:cNvPr>
            <p:cNvSpPr/>
            <p:nvPr/>
          </p:nvSpPr>
          <p:spPr>
            <a:xfrm>
              <a:off x="440388" y="6042318"/>
              <a:ext cx="190577" cy="180000"/>
            </a:xfrm>
            <a:prstGeom prst="ellipse">
              <a:avLst/>
            </a:prstGeom>
            <a:solidFill>
              <a:srgbClr val="00A4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92C9CDF7-6044-4956-B0AD-4538CF4D7C72}"/>
              </a:ext>
            </a:extLst>
          </p:cNvPr>
          <p:cNvSpPr/>
          <p:nvPr/>
        </p:nvSpPr>
        <p:spPr>
          <a:xfrm>
            <a:off x="6846590" y="5148118"/>
            <a:ext cx="540000" cy="540000"/>
          </a:xfrm>
          <a:prstGeom prst="ellipse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3200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42C9DFD-7DE5-40C0-B630-313F8B8C6928}"/>
              </a:ext>
            </a:extLst>
          </p:cNvPr>
          <p:cNvGrpSpPr/>
          <p:nvPr/>
        </p:nvGrpSpPr>
        <p:grpSpPr>
          <a:xfrm>
            <a:off x="4186801" y="1436594"/>
            <a:ext cx="2119299" cy="566616"/>
            <a:chOff x="5049031" y="941403"/>
            <a:chExt cx="1639315" cy="642868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BCD8A477-A850-4205-B57C-2AC9B023F569}"/>
                </a:ext>
              </a:extLst>
            </p:cNvPr>
            <p:cNvSpPr txBox="1"/>
            <p:nvPr/>
          </p:nvSpPr>
          <p:spPr>
            <a:xfrm>
              <a:off x="5517843" y="986492"/>
              <a:ext cx="11705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Bank members will be sent reporting instructions from the A&amp;C Team.</a:t>
              </a:r>
            </a:p>
          </p:txBody>
        </p:sp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105DED45-1E6B-4788-ABBF-547E46FC8BC6}"/>
                </a:ext>
              </a:extLst>
            </p:cNvPr>
            <p:cNvSpPr/>
            <p:nvPr/>
          </p:nvSpPr>
          <p:spPr>
            <a:xfrm>
              <a:off x="5049031" y="941403"/>
              <a:ext cx="1546319" cy="642868"/>
            </a:xfrm>
            <a:prstGeom prst="roundRect">
              <a:avLst/>
            </a:prstGeom>
            <a:noFill/>
            <a:ln w="25400">
              <a:solidFill>
                <a:srgbClr val="005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20E35A6D-29BF-48EC-BEE2-D668BD9C881F}"/>
              </a:ext>
            </a:extLst>
          </p:cNvPr>
          <p:cNvSpPr/>
          <p:nvPr/>
        </p:nvSpPr>
        <p:spPr>
          <a:xfrm>
            <a:off x="4063541" y="4383446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3200" dirty="0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707D0888-0580-4FD6-9297-9E535081EFEB}"/>
              </a:ext>
            </a:extLst>
          </p:cNvPr>
          <p:cNvSpPr/>
          <p:nvPr/>
        </p:nvSpPr>
        <p:spPr>
          <a:xfrm>
            <a:off x="4462980" y="5370431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3200" dirty="0"/>
          </a:p>
        </p:txBody>
      </p:sp>
      <p:pic>
        <p:nvPicPr>
          <p:cNvPr id="142" name="Graphic 141" descr="Email">
            <a:extLst>
              <a:ext uri="{FF2B5EF4-FFF2-40B4-BE49-F238E27FC236}">
                <a16:creationId xmlns:a16="http://schemas.microsoft.com/office/drawing/2014/main" id="{8BE5FD28-BFF1-496C-8C4A-68D891ADC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3213" y="1018442"/>
            <a:ext cx="457200" cy="457200"/>
          </a:xfrm>
          <a:prstGeom prst="rect">
            <a:avLst/>
          </a:prstGeom>
        </p:spPr>
      </p:pic>
      <p:pic>
        <p:nvPicPr>
          <p:cNvPr id="150" name="Graphic 149" descr="Checklist">
            <a:extLst>
              <a:ext uri="{FF2B5EF4-FFF2-40B4-BE49-F238E27FC236}">
                <a16:creationId xmlns:a16="http://schemas.microsoft.com/office/drawing/2014/main" id="{774020FD-FADF-4362-AE4E-43A0D10A26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46918" y="2765561"/>
            <a:ext cx="446008" cy="446008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95C04F56-5E91-44D6-9F63-AFB11848FE01}"/>
              </a:ext>
            </a:extLst>
          </p:cNvPr>
          <p:cNvGrpSpPr/>
          <p:nvPr/>
        </p:nvGrpSpPr>
        <p:grpSpPr>
          <a:xfrm>
            <a:off x="4625410" y="3598059"/>
            <a:ext cx="1835078" cy="1010522"/>
            <a:chOff x="7600662" y="3994536"/>
            <a:chExt cx="1835078" cy="1010522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762495AF-B61C-4477-B746-D241CD6F86BC}"/>
                </a:ext>
              </a:extLst>
            </p:cNvPr>
            <p:cNvGrpSpPr/>
            <p:nvPr/>
          </p:nvGrpSpPr>
          <p:grpSpPr>
            <a:xfrm>
              <a:off x="7600662" y="3994536"/>
              <a:ext cx="1835078" cy="1010522"/>
              <a:chOff x="2332928" y="2420796"/>
              <a:chExt cx="1744829" cy="1010522"/>
            </a:xfrm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2B786B1C-A266-47C2-9343-37B3B17113A1}"/>
                  </a:ext>
                </a:extLst>
              </p:cNvPr>
              <p:cNvSpPr/>
              <p:nvPr/>
            </p:nvSpPr>
            <p:spPr>
              <a:xfrm>
                <a:off x="2332928" y="2420796"/>
                <a:ext cx="1697095" cy="1010522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FED561D-AF7D-4150-BE7C-5BF296985ACF}"/>
                  </a:ext>
                </a:extLst>
              </p:cNvPr>
              <p:cNvSpPr txBox="1"/>
              <p:nvPr/>
            </p:nvSpPr>
            <p:spPr>
              <a:xfrm>
                <a:off x="2820682" y="2456958"/>
                <a:ext cx="125707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placement officer will source appropriate candidates using our own bank, various job boards, advertising for the role and contacting agencies if necessary.</a:t>
                </a:r>
              </a:p>
            </p:txBody>
          </p:sp>
        </p:grpSp>
        <p:pic>
          <p:nvPicPr>
            <p:cNvPr id="157" name="Graphic 156">
              <a:extLst>
                <a:ext uri="{FF2B5EF4-FFF2-40B4-BE49-F238E27FC236}">
                  <a16:creationId xmlns:a16="http://schemas.microsoft.com/office/drawing/2014/main" id="{8E98E329-78D9-48E3-B542-C2C2570B6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689585" y="4048827"/>
              <a:ext cx="407680" cy="425405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BE1A647-D777-4795-860E-1973434CE1CA}"/>
              </a:ext>
            </a:extLst>
          </p:cNvPr>
          <p:cNvGrpSpPr/>
          <p:nvPr/>
        </p:nvGrpSpPr>
        <p:grpSpPr>
          <a:xfrm>
            <a:off x="4945839" y="5793137"/>
            <a:ext cx="2274270" cy="774092"/>
            <a:chOff x="7583062" y="3926145"/>
            <a:chExt cx="2274270" cy="774092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3B4345A9-60B4-45F7-A929-4A27EA803418}"/>
                </a:ext>
              </a:extLst>
            </p:cNvPr>
            <p:cNvGrpSpPr/>
            <p:nvPr/>
          </p:nvGrpSpPr>
          <p:grpSpPr>
            <a:xfrm>
              <a:off x="7583062" y="3926145"/>
              <a:ext cx="2274270" cy="774092"/>
              <a:chOff x="2332929" y="2420797"/>
              <a:chExt cx="2187510" cy="774092"/>
            </a:xfrm>
          </p:grpSpPr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B7E5271F-5762-43CA-849E-E9BE6D221809}"/>
                  </a:ext>
                </a:extLst>
              </p:cNvPr>
              <p:cNvSpPr/>
              <p:nvPr/>
            </p:nvSpPr>
            <p:spPr>
              <a:xfrm>
                <a:off x="2332929" y="2420797"/>
                <a:ext cx="2177632" cy="774092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B3E8FE89-1B17-4BA8-9606-527F23479FB6}"/>
                  </a:ext>
                </a:extLst>
              </p:cNvPr>
              <p:cNvSpPr txBox="1"/>
              <p:nvPr/>
            </p:nvSpPr>
            <p:spPr>
              <a:xfrm>
                <a:off x="2804179" y="2454816"/>
                <a:ext cx="17162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CV’s and email details of available bank members to NHSP, New Applicant or/and Agency worker. Once screened the placement officer will arrange the interview(s).</a:t>
                </a:r>
              </a:p>
            </p:txBody>
          </p:sp>
        </p:grpSp>
        <p:pic>
          <p:nvPicPr>
            <p:cNvPr id="158" name="Graphic 157" descr="Share">
              <a:extLst>
                <a:ext uri="{FF2B5EF4-FFF2-40B4-BE49-F238E27FC236}">
                  <a16:creationId xmlns:a16="http://schemas.microsoft.com/office/drawing/2014/main" id="{282F3992-628D-484D-97AE-B7B87487D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657861" y="3986224"/>
              <a:ext cx="415141" cy="415141"/>
            </a:xfrm>
            <a:prstGeom prst="rect">
              <a:avLst/>
            </a:prstGeom>
          </p:spPr>
        </p:pic>
      </p:grpSp>
      <p:pic>
        <p:nvPicPr>
          <p:cNvPr id="160" name="Graphic 159" descr="Open envelope">
            <a:extLst>
              <a:ext uri="{FF2B5EF4-FFF2-40B4-BE49-F238E27FC236}">
                <a16:creationId xmlns:a16="http://schemas.microsoft.com/office/drawing/2014/main" id="{C1CC4752-36A7-4555-9291-9D9D01651B0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051744" y="2344228"/>
            <a:ext cx="457200" cy="457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616D3F9-95D5-4ED7-83B3-A9763B5487F6}"/>
              </a:ext>
            </a:extLst>
          </p:cNvPr>
          <p:cNvGrpSpPr/>
          <p:nvPr/>
        </p:nvGrpSpPr>
        <p:grpSpPr>
          <a:xfrm>
            <a:off x="2526497" y="4585897"/>
            <a:ext cx="1602923" cy="1341848"/>
            <a:chOff x="6071031" y="5044160"/>
            <a:chExt cx="1602923" cy="1341848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26C48920-3C01-4835-819C-71586C27B086}"/>
                </a:ext>
              </a:extLst>
            </p:cNvPr>
            <p:cNvGrpSpPr/>
            <p:nvPr/>
          </p:nvGrpSpPr>
          <p:grpSpPr>
            <a:xfrm>
              <a:off x="6071031" y="5044160"/>
              <a:ext cx="1602923" cy="1341848"/>
              <a:chOff x="2314588" y="1779276"/>
              <a:chExt cx="1177390" cy="1341848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8E3C02CD-F99B-4EEE-A93E-791BD880914E}"/>
                  </a:ext>
                </a:extLst>
              </p:cNvPr>
              <p:cNvSpPr/>
              <p:nvPr/>
            </p:nvSpPr>
            <p:spPr>
              <a:xfrm>
                <a:off x="2314588" y="1779276"/>
                <a:ext cx="1155870" cy="1341848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F249563-CA07-4890-89FE-91664C485414}"/>
                  </a:ext>
                </a:extLst>
              </p:cNvPr>
              <p:cNvSpPr txBox="1"/>
              <p:nvPr/>
            </p:nvSpPr>
            <p:spPr>
              <a:xfrm>
                <a:off x="2584006" y="1789424"/>
                <a:ext cx="90797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 assist the A&amp;C Placement Team in shortlisting the right candidates for the role, a placement officer will go through the request form and job description with you to clarify all requirements for the role.</a:t>
                </a:r>
              </a:p>
            </p:txBody>
          </p:sp>
        </p:grpSp>
        <p:pic>
          <p:nvPicPr>
            <p:cNvPr id="161" name="Graphic 160" descr="Checklist">
              <a:extLst>
                <a:ext uri="{FF2B5EF4-FFF2-40B4-BE49-F238E27FC236}">
                  <a16:creationId xmlns:a16="http://schemas.microsoft.com/office/drawing/2014/main" id="{44361223-B78C-4CEE-BF92-7B761C5C5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78536" y="5127698"/>
              <a:ext cx="446008" cy="446008"/>
            </a:xfrm>
            <a:prstGeom prst="rect">
              <a:avLst/>
            </a:prstGeom>
          </p:spPr>
        </p:pic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8B9050B4-5497-4110-8776-436A79399D24}"/>
              </a:ext>
            </a:extLst>
          </p:cNvPr>
          <p:cNvSpPr txBox="1"/>
          <p:nvPr/>
        </p:nvSpPr>
        <p:spPr>
          <a:xfrm>
            <a:off x="1601185" y="1025366"/>
            <a:ext cx="1237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your request has been given the required approval to have a bank member.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42B9136-B5C0-4C13-AEBB-15418A9D3199}"/>
              </a:ext>
            </a:extLst>
          </p:cNvPr>
          <p:cNvGrpSpPr/>
          <p:nvPr/>
        </p:nvGrpSpPr>
        <p:grpSpPr>
          <a:xfrm>
            <a:off x="1618962" y="3437203"/>
            <a:ext cx="2115178" cy="707886"/>
            <a:chOff x="263967" y="5467974"/>
            <a:chExt cx="2051009" cy="707886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0BB34555-8560-403A-9AE1-AED335605423}"/>
                </a:ext>
              </a:extLst>
            </p:cNvPr>
            <p:cNvSpPr/>
            <p:nvPr/>
          </p:nvSpPr>
          <p:spPr>
            <a:xfrm>
              <a:off x="263967" y="5468221"/>
              <a:ext cx="1983612" cy="705411"/>
            </a:xfrm>
            <a:prstGeom prst="roundRect">
              <a:avLst/>
            </a:prstGeom>
            <a:noFill/>
            <a:ln w="25400">
              <a:solidFill>
                <a:srgbClr val="AE25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8CE2540-D3D7-4FE1-9DEB-3D102F812D82}"/>
                </a:ext>
              </a:extLst>
            </p:cNvPr>
            <p:cNvSpPr txBox="1"/>
            <p:nvPr/>
          </p:nvSpPr>
          <p:spPr>
            <a:xfrm>
              <a:off x="653652" y="5467974"/>
              <a:ext cx="16613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Tip: Fill in the placement form as fully as possible, this makes it easier for your placement officer to find the right candidates to fit the role.</a:t>
              </a:r>
            </a:p>
          </p:txBody>
        </p:sp>
        <p:pic>
          <p:nvPicPr>
            <p:cNvPr id="71" name="Graphic 70" descr="Warning">
              <a:extLst>
                <a:ext uri="{FF2B5EF4-FFF2-40B4-BE49-F238E27FC236}">
                  <a16:creationId xmlns:a16="http://schemas.microsoft.com/office/drawing/2014/main" id="{DC3DB5F7-59F6-4567-B133-4A7B6C7F5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33585" y="5503858"/>
              <a:ext cx="357226" cy="357226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A977F3-2099-46DE-A8B6-4BEE10A4AD6E}"/>
              </a:ext>
            </a:extLst>
          </p:cNvPr>
          <p:cNvGrpSpPr/>
          <p:nvPr/>
        </p:nvGrpSpPr>
        <p:grpSpPr>
          <a:xfrm>
            <a:off x="1660329" y="2752450"/>
            <a:ext cx="2003958" cy="539404"/>
            <a:chOff x="1640413" y="3329247"/>
            <a:chExt cx="2003958" cy="53940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DBA92EC2-DDBA-434F-BE22-B06F9B83014B}"/>
                </a:ext>
              </a:extLst>
            </p:cNvPr>
            <p:cNvGrpSpPr/>
            <p:nvPr/>
          </p:nvGrpSpPr>
          <p:grpSpPr>
            <a:xfrm>
              <a:off x="1640413" y="3329247"/>
              <a:ext cx="2003958" cy="539404"/>
              <a:chOff x="2280890" y="2420795"/>
              <a:chExt cx="1612723" cy="539404"/>
            </a:xfrm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13D81A43-8DDA-4A7A-8D88-3CCA0A4DD493}"/>
                  </a:ext>
                </a:extLst>
              </p:cNvPr>
              <p:cNvSpPr/>
              <p:nvPr/>
            </p:nvSpPr>
            <p:spPr>
              <a:xfrm>
                <a:off x="2280890" y="2420795"/>
                <a:ext cx="1580244" cy="539404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EE50854-9C0D-4C06-A934-52E62DB50F8A}"/>
                  </a:ext>
                </a:extLst>
              </p:cNvPr>
              <p:cNvSpPr txBox="1"/>
              <p:nvPr/>
            </p:nvSpPr>
            <p:spPr>
              <a:xfrm>
                <a:off x="2627234" y="2464501"/>
                <a:ext cx="12663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Once this has been completed, please send to:</a:t>
                </a:r>
              </a:p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a&amp;c@nhsprofessionals.nhs.uk</a:t>
                </a:r>
              </a:p>
            </p:txBody>
          </p:sp>
        </p:grpSp>
        <p:pic>
          <p:nvPicPr>
            <p:cNvPr id="72" name="Graphic 71" descr="Email">
              <a:extLst>
                <a:ext uri="{FF2B5EF4-FFF2-40B4-BE49-F238E27FC236}">
                  <a16:creationId xmlns:a16="http://schemas.microsoft.com/office/drawing/2014/main" id="{CE2316E6-EF1D-4864-B6F0-ABBAAEE57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86982" y="3351058"/>
              <a:ext cx="457200" cy="457200"/>
            </a:xfrm>
            <a:prstGeom prst="rect">
              <a:avLst/>
            </a:prstGeom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17ED05D-CF26-463D-B2EE-F01B390F2C0C}"/>
              </a:ext>
            </a:extLst>
          </p:cNvPr>
          <p:cNvGrpSpPr/>
          <p:nvPr/>
        </p:nvGrpSpPr>
        <p:grpSpPr>
          <a:xfrm>
            <a:off x="2399552" y="5955369"/>
            <a:ext cx="1850441" cy="859782"/>
            <a:chOff x="3291653" y="1260178"/>
            <a:chExt cx="1692873" cy="728388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BD3D0410-FCFC-4097-A0A2-E787137C815A}"/>
                </a:ext>
              </a:extLst>
            </p:cNvPr>
            <p:cNvSpPr/>
            <p:nvPr/>
          </p:nvSpPr>
          <p:spPr>
            <a:xfrm>
              <a:off x="3291653" y="1260425"/>
              <a:ext cx="1692873" cy="728141"/>
            </a:xfrm>
            <a:prstGeom prst="roundRect">
              <a:avLst/>
            </a:prstGeom>
            <a:noFill/>
            <a:ln w="25400">
              <a:solidFill>
                <a:srgbClr val="AE25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98B7C1C-2E5B-44E7-B381-F534420185B3}"/>
                </a:ext>
              </a:extLst>
            </p:cNvPr>
            <p:cNvSpPr txBox="1"/>
            <p:nvPr/>
          </p:nvSpPr>
          <p:spPr>
            <a:xfrm>
              <a:off x="3681338" y="1260178"/>
              <a:ext cx="13031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Tip: If you can inform the placement officer of your interview availability at this stage it will help to speed up the process further down the line.</a:t>
              </a:r>
            </a:p>
          </p:txBody>
        </p:sp>
        <p:pic>
          <p:nvPicPr>
            <p:cNvPr id="81" name="Graphic 80" descr="Warning">
              <a:extLst>
                <a:ext uri="{FF2B5EF4-FFF2-40B4-BE49-F238E27FC236}">
                  <a16:creationId xmlns:a16="http://schemas.microsoft.com/office/drawing/2014/main" id="{AA7755A0-B2DC-4557-858B-09052ADB9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361272" y="1296062"/>
              <a:ext cx="320067" cy="379746"/>
            </a:xfrm>
            <a:prstGeom prst="rect">
              <a:avLst/>
            </a:prstGeom>
          </p:spPr>
        </p:pic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6F04F75-00F7-419C-9615-93089A8D3FA7}"/>
              </a:ext>
            </a:extLst>
          </p:cNvPr>
          <p:cNvGrpSpPr/>
          <p:nvPr/>
        </p:nvGrpSpPr>
        <p:grpSpPr>
          <a:xfrm>
            <a:off x="4665719" y="4687963"/>
            <a:ext cx="1765991" cy="605587"/>
            <a:chOff x="3291653" y="1260426"/>
            <a:chExt cx="1748424" cy="605587"/>
          </a:xfrm>
        </p:grpSpPr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52EA9734-C5B6-4024-8EAE-32D368DB6AB1}"/>
                </a:ext>
              </a:extLst>
            </p:cNvPr>
            <p:cNvSpPr/>
            <p:nvPr/>
          </p:nvSpPr>
          <p:spPr>
            <a:xfrm>
              <a:off x="3291653" y="1260426"/>
              <a:ext cx="1735961" cy="605587"/>
            </a:xfrm>
            <a:prstGeom prst="roundRect">
              <a:avLst/>
            </a:prstGeom>
            <a:noFill/>
            <a:ln w="25400">
              <a:solidFill>
                <a:srgbClr val="AE25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5704C02C-87DE-4E1A-A0DF-F0C7EE276008}"/>
                </a:ext>
              </a:extLst>
            </p:cNvPr>
            <p:cNvSpPr txBox="1"/>
            <p:nvPr/>
          </p:nvSpPr>
          <p:spPr>
            <a:xfrm>
              <a:off x="3693802" y="1274683"/>
              <a:ext cx="13462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Tip: Agencies are only approached to supply once you have the appropriate approval.</a:t>
              </a:r>
            </a:p>
          </p:txBody>
        </p:sp>
        <p:pic>
          <p:nvPicPr>
            <p:cNvPr id="89" name="Graphic 88" descr="Warning">
              <a:extLst>
                <a:ext uri="{FF2B5EF4-FFF2-40B4-BE49-F238E27FC236}">
                  <a16:creationId xmlns:a16="http://schemas.microsoft.com/office/drawing/2014/main" id="{46D2CD07-82FD-4FD7-8C34-2635C7BF0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361272" y="1296062"/>
              <a:ext cx="357226" cy="357226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5F2689B-E909-4FAA-9AA3-E9B2485BC232}"/>
              </a:ext>
            </a:extLst>
          </p:cNvPr>
          <p:cNvGrpSpPr/>
          <p:nvPr/>
        </p:nvGrpSpPr>
        <p:grpSpPr>
          <a:xfrm>
            <a:off x="7446870" y="5778842"/>
            <a:ext cx="2089983" cy="605835"/>
            <a:chOff x="3291653" y="1260178"/>
            <a:chExt cx="1878543" cy="605835"/>
          </a:xfrm>
        </p:grpSpPr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D70A01C7-75BF-4729-A8D5-92FDB03FFDE8}"/>
                </a:ext>
              </a:extLst>
            </p:cNvPr>
            <p:cNvSpPr/>
            <p:nvPr/>
          </p:nvSpPr>
          <p:spPr>
            <a:xfrm>
              <a:off x="3291653" y="1260426"/>
              <a:ext cx="1862163" cy="605587"/>
            </a:xfrm>
            <a:prstGeom prst="roundRect">
              <a:avLst/>
            </a:prstGeom>
            <a:noFill/>
            <a:ln w="25400">
              <a:solidFill>
                <a:srgbClr val="AE25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97A6713B-EAF2-4803-A54E-368EE35BE18C}"/>
                </a:ext>
              </a:extLst>
            </p:cNvPr>
            <p:cNvSpPr txBox="1"/>
            <p:nvPr/>
          </p:nvSpPr>
          <p:spPr>
            <a:xfrm>
              <a:off x="3681339" y="1260178"/>
              <a:ext cx="14888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Tip: If an interview date and time has not been previously arranged, please provide this as soon as possible.</a:t>
              </a:r>
            </a:p>
          </p:txBody>
        </p:sp>
        <p:pic>
          <p:nvPicPr>
            <p:cNvPr id="96" name="Graphic 95" descr="Warning">
              <a:extLst>
                <a:ext uri="{FF2B5EF4-FFF2-40B4-BE49-F238E27FC236}">
                  <a16:creationId xmlns:a16="http://schemas.microsoft.com/office/drawing/2014/main" id="{A4C9F704-AF6A-4401-ACDA-EFF333370B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361272" y="1296062"/>
              <a:ext cx="357226" cy="357226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CF7BBB-BED1-4F29-952A-B904686AC05E}"/>
              </a:ext>
            </a:extLst>
          </p:cNvPr>
          <p:cNvGrpSpPr/>
          <p:nvPr/>
        </p:nvGrpSpPr>
        <p:grpSpPr>
          <a:xfrm>
            <a:off x="7446870" y="5139833"/>
            <a:ext cx="2130665" cy="607292"/>
            <a:chOff x="5373683" y="947825"/>
            <a:chExt cx="2130665" cy="607292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2FC2C851-DD27-4FBA-BF9E-7FCAADA1C76D}"/>
                </a:ext>
              </a:extLst>
            </p:cNvPr>
            <p:cNvGrpSpPr/>
            <p:nvPr/>
          </p:nvGrpSpPr>
          <p:grpSpPr>
            <a:xfrm>
              <a:off x="5373683" y="947825"/>
              <a:ext cx="2130665" cy="607292"/>
              <a:chOff x="2332927" y="2420797"/>
              <a:chExt cx="2080825" cy="672312"/>
            </a:xfrm>
          </p:grpSpPr>
          <p:sp>
            <p:nvSpPr>
              <p:cNvPr id="117" name="Rectangle: Rounded Corners 116">
                <a:extLst>
                  <a:ext uri="{FF2B5EF4-FFF2-40B4-BE49-F238E27FC236}">
                    <a16:creationId xmlns:a16="http://schemas.microsoft.com/office/drawing/2014/main" id="{3316EB91-5B0C-4570-9FF4-2560002B6125}"/>
                  </a:ext>
                </a:extLst>
              </p:cNvPr>
              <p:cNvSpPr/>
              <p:nvPr/>
            </p:nvSpPr>
            <p:spPr>
              <a:xfrm>
                <a:off x="2332927" y="2420797"/>
                <a:ext cx="2023601" cy="672312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771FCBB8-0638-467C-9799-6E94AA8880B5}"/>
                  </a:ext>
                </a:extLst>
              </p:cNvPr>
              <p:cNvSpPr txBox="1"/>
              <p:nvPr/>
            </p:nvSpPr>
            <p:spPr>
              <a:xfrm>
                <a:off x="2857444" y="2429659"/>
                <a:ext cx="1556308" cy="647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Once you have reviewed candidates’ CVs and selected those to be interviewed, please inform the A&amp;C Team.</a:t>
                </a:r>
              </a:p>
            </p:txBody>
          </p:sp>
        </p:grpSp>
        <p:pic>
          <p:nvPicPr>
            <p:cNvPr id="97" name="Graphic 96" descr="Checkmark">
              <a:extLst>
                <a:ext uri="{FF2B5EF4-FFF2-40B4-BE49-F238E27FC236}">
                  <a16:creationId xmlns:a16="http://schemas.microsoft.com/office/drawing/2014/main" id="{A35AE321-27E7-4682-B194-8D62F89EE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5555096" y="1117106"/>
              <a:ext cx="420310" cy="420310"/>
            </a:xfrm>
            <a:prstGeom prst="rect">
              <a:avLst/>
            </a:prstGeom>
          </p:spPr>
        </p:pic>
        <p:pic>
          <p:nvPicPr>
            <p:cNvPr id="17" name="Graphic 16" descr="Document">
              <a:extLst>
                <a:ext uri="{FF2B5EF4-FFF2-40B4-BE49-F238E27FC236}">
                  <a16:creationId xmlns:a16="http://schemas.microsoft.com/office/drawing/2014/main" id="{B2784A77-51DE-4479-A098-70945EE13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5410983" y="987813"/>
              <a:ext cx="483343" cy="483343"/>
            </a:xfrm>
            <a:prstGeom prst="rect">
              <a:avLst/>
            </a:prstGeom>
          </p:spPr>
        </p:pic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52AF8941-ACAE-4AD0-ADEF-33EC9DAA2D1E}"/>
              </a:ext>
            </a:extLst>
          </p:cNvPr>
          <p:cNvGrpSpPr/>
          <p:nvPr/>
        </p:nvGrpSpPr>
        <p:grpSpPr>
          <a:xfrm>
            <a:off x="7463838" y="4073268"/>
            <a:ext cx="2279268" cy="970423"/>
            <a:chOff x="2332926" y="2420797"/>
            <a:chExt cx="1515364" cy="128797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F9468F7-22E4-4335-86BE-CD6E488A90BB}"/>
                </a:ext>
              </a:extLst>
            </p:cNvPr>
            <p:cNvSpPr/>
            <p:nvPr/>
          </p:nvSpPr>
          <p:spPr>
            <a:xfrm>
              <a:off x="2332926" y="2420797"/>
              <a:ext cx="1515364" cy="1189150"/>
            </a:xfrm>
            <a:prstGeom prst="roundRect">
              <a:avLst/>
            </a:prstGeom>
            <a:noFill/>
            <a:ln w="25400">
              <a:solidFill>
                <a:srgbClr val="005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A74A43A2-A703-4DEF-B6C2-4EB8AFDFB255}"/>
                </a:ext>
              </a:extLst>
            </p:cNvPr>
            <p:cNvSpPr txBox="1"/>
            <p:nvPr/>
          </p:nvSpPr>
          <p:spPr>
            <a:xfrm>
              <a:off x="2589883" y="2516221"/>
              <a:ext cx="1175022" cy="1192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After the interview is completed and the candidate has been selected, an SOSCC form will need to be completed to confirm the banding of the bank member.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56597C3-7652-40B8-8132-BDBC915E8065}"/>
              </a:ext>
            </a:extLst>
          </p:cNvPr>
          <p:cNvGrpSpPr/>
          <p:nvPr/>
        </p:nvGrpSpPr>
        <p:grpSpPr>
          <a:xfrm>
            <a:off x="281661" y="4624246"/>
            <a:ext cx="2051558" cy="840474"/>
            <a:chOff x="1899827" y="4834145"/>
            <a:chExt cx="2051558" cy="840474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0422348-C6C0-45C6-8FCD-3CCF3A780116}"/>
                </a:ext>
              </a:extLst>
            </p:cNvPr>
            <p:cNvGrpSpPr/>
            <p:nvPr/>
          </p:nvGrpSpPr>
          <p:grpSpPr>
            <a:xfrm>
              <a:off x="1899827" y="4834145"/>
              <a:ext cx="2051558" cy="840474"/>
              <a:chOff x="2332929" y="2420795"/>
              <a:chExt cx="1924913" cy="840474"/>
            </a:xfrm>
          </p:grpSpPr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40EEC1C-A9DD-4B19-B587-E6150817AA47}"/>
                  </a:ext>
                </a:extLst>
              </p:cNvPr>
              <p:cNvSpPr/>
              <p:nvPr/>
            </p:nvSpPr>
            <p:spPr>
              <a:xfrm>
                <a:off x="2332929" y="2420795"/>
                <a:ext cx="1910641" cy="837824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38524EE6-6390-4A7F-BD46-45921DA20E18}"/>
                  </a:ext>
                </a:extLst>
              </p:cNvPr>
              <p:cNvSpPr txBox="1"/>
              <p:nvPr/>
            </p:nvSpPr>
            <p:spPr>
              <a:xfrm>
                <a:off x="2787523" y="2430272"/>
                <a:ext cx="147031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Once the placement request form has been received, the placement officer for your trust will contact you by phone or email to clarify requirements within one working day.</a:t>
                </a:r>
              </a:p>
            </p:txBody>
          </p:sp>
        </p:grpSp>
        <p:pic>
          <p:nvPicPr>
            <p:cNvPr id="101" name="Graphic 100" descr="Receiver">
              <a:extLst>
                <a:ext uri="{FF2B5EF4-FFF2-40B4-BE49-F238E27FC236}">
                  <a16:creationId xmlns:a16="http://schemas.microsoft.com/office/drawing/2014/main" id="{BBC27018-AC41-4F8E-868F-0334CADEF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/>
            <a:stretch/>
          </p:blipFill>
          <p:spPr>
            <a:xfrm>
              <a:off x="1987348" y="4872458"/>
              <a:ext cx="429013" cy="429013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9D96C9C-83EA-40A0-8E1F-0095555658E8}"/>
              </a:ext>
            </a:extLst>
          </p:cNvPr>
          <p:cNvGrpSpPr/>
          <p:nvPr/>
        </p:nvGrpSpPr>
        <p:grpSpPr>
          <a:xfrm>
            <a:off x="1618962" y="1931928"/>
            <a:ext cx="1826736" cy="609935"/>
            <a:chOff x="1605513" y="1954121"/>
            <a:chExt cx="1826736" cy="609935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0486BE96-E7AD-401F-8BA9-DDDEE4FB52FC}"/>
                </a:ext>
              </a:extLst>
            </p:cNvPr>
            <p:cNvGrpSpPr/>
            <p:nvPr/>
          </p:nvGrpSpPr>
          <p:grpSpPr>
            <a:xfrm>
              <a:off x="1605513" y="1954121"/>
              <a:ext cx="1826736" cy="609935"/>
              <a:chOff x="2241822" y="2525595"/>
              <a:chExt cx="1381035" cy="609935"/>
            </a:xfrm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00D1EA5D-C892-4A4E-944E-E0B7655CB2B6}"/>
                  </a:ext>
                </a:extLst>
              </p:cNvPr>
              <p:cNvSpPr/>
              <p:nvPr/>
            </p:nvSpPr>
            <p:spPr>
              <a:xfrm>
                <a:off x="2241822" y="2525595"/>
                <a:ext cx="1380537" cy="609935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645C42E-20A5-436D-B06F-20E37047D12F}"/>
                  </a:ext>
                </a:extLst>
              </p:cNvPr>
              <p:cNvSpPr txBox="1"/>
              <p:nvPr/>
            </p:nvSpPr>
            <p:spPr>
              <a:xfrm>
                <a:off x="2681135" y="2533636"/>
                <a:ext cx="9417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Please complete the A&amp;C placement request form to request a bank member.</a:t>
                </a:r>
              </a:p>
            </p:txBody>
          </p:sp>
        </p:grpSp>
        <p:pic>
          <p:nvPicPr>
            <p:cNvPr id="102" name="Graphic 101" descr="Document">
              <a:extLst>
                <a:ext uri="{FF2B5EF4-FFF2-40B4-BE49-F238E27FC236}">
                  <a16:creationId xmlns:a16="http://schemas.microsoft.com/office/drawing/2014/main" id="{DA889085-C680-42D1-9B6F-647C4DF596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613854" y="2011978"/>
              <a:ext cx="483343" cy="483343"/>
            </a:xfrm>
            <a:prstGeom prst="rect">
              <a:avLst/>
            </a:prstGeom>
          </p:spPr>
        </p:pic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09FD464-155C-42AA-BF16-F7C4FB811CBD}"/>
              </a:ext>
            </a:extLst>
          </p:cNvPr>
          <p:cNvGrpSpPr/>
          <p:nvPr/>
        </p:nvGrpSpPr>
        <p:grpSpPr>
          <a:xfrm>
            <a:off x="3975570" y="2339818"/>
            <a:ext cx="2339590" cy="1095626"/>
            <a:chOff x="1859992" y="2420797"/>
            <a:chExt cx="2823282" cy="956093"/>
          </a:xfrm>
        </p:grpSpPr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B3C10970-9BBF-4C1E-AC25-918B67114368}"/>
                </a:ext>
              </a:extLst>
            </p:cNvPr>
            <p:cNvSpPr/>
            <p:nvPr/>
          </p:nvSpPr>
          <p:spPr>
            <a:xfrm>
              <a:off x="1859992" y="2420797"/>
              <a:ext cx="2747581" cy="956093"/>
            </a:xfrm>
            <a:prstGeom prst="roundRect">
              <a:avLst/>
            </a:prstGeom>
            <a:noFill/>
            <a:ln w="25400">
              <a:solidFill>
                <a:srgbClr val="005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B501935-3369-4C13-AD54-C48655EBD5DE}"/>
                </a:ext>
              </a:extLst>
            </p:cNvPr>
            <p:cNvSpPr txBox="1"/>
            <p:nvPr/>
          </p:nvSpPr>
          <p:spPr>
            <a:xfrm>
              <a:off x="2436114" y="2429659"/>
              <a:ext cx="2247160" cy="940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SOSCC form will be sent from the placement officer prior to the interview and will need to be returned to them. The form will have to be sent to A&amp;C Team email: </a:t>
              </a:r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0"/>
                </a:rPr>
                <a:t>a&amp;C@nhsprofessionals.nhs.uk</a:t>
              </a:r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Any further queries about the SOSCC form contact the placement officer.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1683DDB-5696-489C-9415-1819C6912B2F}"/>
              </a:ext>
            </a:extLst>
          </p:cNvPr>
          <p:cNvGrpSpPr/>
          <p:nvPr/>
        </p:nvGrpSpPr>
        <p:grpSpPr>
          <a:xfrm>
            <a:off x="6108979" y="2870685"/>
            <a:ext cx="930208" cy="540148"/>
            <a:chOff x="6114571" y="2852110"/>
            <a:chExt cx="930208" cy="540148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42EE3601-4BA7-4EE1-A2D6-75C0CDA1BF0E}"/>
                </a:ext>
              </a:extLst>
            </p:cNvPr>
            <p:cNvSpPr/>
            <p:nvPr/>
          </p:nvSpPr>
          <p:spPr>
            <a:xfrm>
              <a:off x="6329773" y="2852258"/>
              <a:ext cx="540000" cy="540000"/>
            </a:xfrm>
            <a:prstGeom prst="ellipse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8C3FF5F7-2FC9-42BF-B23B-91BB7C56D10F}"/>
                </a:ext>
              </a:extLst>
            </p:cNvPr>
            <p:cNvSpPr/>
            <p:nvPr/>
          </p:nvSpPr>
          <p:spPr>
            <a:xfrm>
              <a:off x="6114571" y="2852110"/>
              <a:ext cx="930208" cy="54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C7DB16F-874D-4CDE-BA0E-EE2BB311754C}"/>
              </a:ext>
            </a:extLst>
          </p:cNvPr>
          <p:cNvGrpSpPr/>
          <p:nvPr/>
        </p:nvGrpSpPr>
        <p:grpSpPr>
          <a:xfrm>
            <a:off x="4346659" y="651007"/>
            <a:ext cx="2250477" cy="642868"/>
            <a:chOff x="4881400" y="941403"/>
            <a:chExt cx="1713950" cy="642868"/>
          </a:xfrm>
        </p:grpSpPr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D9ACA0D9-AA5E-4E23-B226-C5748F847D5B}"/>
                </a:ext>
              </a:extLst>
            </p:cNvPr>
            <p:cNvSpPr txBox="1"/>
            <p:nvPr/>
          </p:nvSpPr>
          <p:spPr>
            <a:xfrm>
              <a:off x="5397122" y="986492"/>
              <a:ext cx="11982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Booking confirmation of the bank member will be sent to requesting manager from A&amp;C Team.</a:t>
              </a:r>
            </a:p>
          </p:txBody>
        </p:sp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3D78C82D-F6D1-489A-A92E-43113B66791D}"/>
                </a:ext>
              </a:extLst>
            </p:cNvPr>
            <p:cNvSpPr/>
            <p:nvPr/>
          </p:nvSpPr>
          <p:spPr>
            <a:xfrm>
              <a:off x="4881400" y="941403"/>
              <a:ext cx="1713950" cy="642868"/>
            </a:xfrm>
            <a:prstGeom prst="roundRect">
              <a:avLst/>
            </a:prstGeom>
            <a:noFill/>
            <a:ln w="25400">
              <a:solidFill>
                <a:srgbClr val="005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0F7E5D30-A87D-4209-A8C0-8EC08E3D9F0F}"/>
              </a:ext>
            </a:extLst>
          </p:cNvPr>
          <p:cNvGrpSpPr/>
          <p:nvPr/>
        </p:nvGrpSpPr>
        <p:grpSpPr>
          <a:xfrm>
            <a:off x="6656639" y="824122"/>
            <a:ext cx="3153543" cy="729210"/>
            <a:chOff x="-63217" y="1858477"/>
            <a:chExt cx="3153543" cy="729210"/>
          </a:xfrm>
        </p:grpSpPr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ED916D7F-1AE0-41AE-BA79-32AE86B97BF7}"/>
                </a:ext>
              </a:extLst>
            </p:cNvPr>
            <p:cNvSpPr/>
            <p:nvPr/>
          </p:nvSpPr>
          <p:spPr>
            <a:xfrm>
              <a:off x="-63217" y="1858477"/>
              <a:ext cx="3057270" cy="729210"/>
            </a:xfrm>
            <a:prstGeom prst="roundRect">
              <a:avLst/>
            </a:prstGeom>
            <a:noFill/>
            <a:ln w="25400">
              <a:solidFill>
                <a:srgbClr val="AE25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52AAB441-D61C-49E4-8281-F0A6DE12F1F8}"/>
                </a:ext>
              </a:extLst>
            </p:cNvPr>
            <p:cNvSpPr txBox="1"/>
            <p:nvPr/>
          </p:nvSpPr>
          <p:spPr>
            <a:xfrm>
              <a:off x="241178" y="1883676"/>
              <a:ext cx="28491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Advice: Please ensure that the bank member is progressing with the milestones*, as they can be removed from the placement if milestones are uncompleted. This required training will take place within 6 weeks.</a:t>
              </a:r>
            </a:p>
          </p:txBody>
        </p:sp>
        <p:pic>
          <p:nvPicPr>
            <p:cNvPr id="134" name="Graphic 133" descr="Warning">
              <a:extLst>
                <a:ext uri="{FF2B5EF4-FFF2-40B4-BE49-F238E27FC236}">
                  <a16:creationId xmlns:a16="http://schemas.microsoft.com/office/drawing/2014/main" id="{2FA298F1-98B4-495B-9B1B-425111460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-53690" y="1985209"/>
              <a:ext cx="357226" cy="357226"/>
            </a:xfrm>
            <a:prstGeom prst="rect">
              <a:avLst/>
            </a:prstGeom>
          </p:spPr>
        </p:pic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D876B35E-DE4C-4ABE-AD7D-271B2A91FC82}"/>
              </a:ext>
            </a:extLst>
          </p:cNvPr>
          <p:cNvGrpSpPr/>
          <p:nvPr/>
        </p:nvGrpSpPr>
        <p:grpSpPr>
          <a:xfrm>
            <a:off x="8795420" y="2569957"/>
            <a:ext cx="2119298" cy="903129"/>
            <a:chOff x="5049031" y="941402"/>
            <a:chExt cx="1546319" cy="1131691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9B678033-BC94-4150-84C0-49ED6B162D55}"/>
                </a:ext>
              </a:extLst>
            </p:cNvPr>
            <p:cNvSpPr txBox="1"/>
            <p:nvPr/>
          </p:nvSpPr>
          <p:spPr>
            <a:xfrm>
              <a:off x="5397122" y="986492"/>
              <a:ext cx="119822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005EB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are responsible for authorising the bank member’s timesheets. Timesheets should be authorised as soon as possible to ensure prompt payment to the bank member.</a:t>
              </a:r>
            </a:p>
          </p:txBody>
        </p:sp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AB0406BC-D34A-46B9-AE60-C89A65964163}"/>
                </a:ext>
              </a:extLst>
            </p:cNvPr>
            <p:cNvSpPr/>
            <p:nvPr/>
          </p:nvSpPr>
          <p:spPr>
            <a:xfrm>
              <a:off x="5049031" y="941402"/>
              <a:ext cx="1546318" cy="1131691"/>
            </a:xfrm>
            <a:prstGeom prst="roundRect">
              <a:avLst/>
            </a:prstGeom>
            <a:noFill/>
            <a:ln w="25400">
              <a:solidFill>
                <a:srgbClr val="005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BC1832F8-1A03-4182-A354-84869436ACDB}"/>
              </a:ext>
            </a:extLst>
          </p:cNvPr>
          <p:cNvGrpSpPr/>
          <p:nvPr/>
        </p:nvGrpSpPr>
        <p:grpSpPr>
          <a:xfrm>
            <a:off x="8781113" y="3525563"/>
            <a:ext cx="2133603" cy="584775"/>
            <a:chOff x="3291653" y="1260178"/>
            <a:chExt cx="1878543" cy="584775"/>
          </a:xfrm>
        </p:grpSpPr>
        <p:sp>
          <p:nvSpPr>
            <p:cNvPr id="144" name="Rectangle: Rounded Corners 143">
              <a:extLst>
                <a:ext uri="{FF2B5EF4-FFF2-40B4-BE49-F238E27FC236}">
                  <a16:creationId xmlns:a16="http://schemas.microsoft.com/office/drawing/2014/main" id="{B6CE4F2F-0BEE-46EA-9645-13537F94AD15}"/>
                </a:ext>
              </a:extLst>
            </p:cNvPr>
            <p:cNvSpPr/>
            <p:nvPr/>
          </p:nvSpPr>
          <p:spPr>
            <a:xfrm>
              <a:off x="3291653" y="1260426"/>
              <a:ext cx="1862163" cy="479191"/>
            </a:xfrm>
            <a:prstGeom prst="roundRect">
              <a:avLst/>
            </a:prstGeom>
            <a:noFill/>
            <a:ln w="25400">
              <a:solidFill>
                <a:srgbClr val="AE25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1036B29-66D8-4F23-A3ED-60DFD0E8826D}"/>
                </a:ext>
              </a:extLst>
            </p:cNvPr>
            <p:cNvSpPr txBox="1"/>
            <p:nvPr/>
          </p:nvSpPr>
          <p:spPr>
            <a:xfrm>
              <a:off x="3681339" y="1260178"/>
              <a:ext cx="14888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Tip: For more information see </a:t>
              </a:r>
              <a:r>
                <a:rPr lang="en-GB" sz="800" dirty="0" err="1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Our:Bank</a:t>
              </a:r>
              <a:r>
                <a:rPr lang="en-GB" sz="800" dirty="0">
                  <a:solidFill>
                    <a:srgbClr val="AE25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User Guide or contact the placement officer.</a:t>
              </a:r>
            </a:p>
          </p:txBody>
        </p:sp>
        <p:pic>
          <p:nvPicPr>
            <p:cNvPr id="146" name="Graphic 145" descr="Warning">
              <a:extLst>
                <a:ext uri="{FF2B5EF4-FFF2-40B4-BE49-F238E27FC236}">
                  <a16:creationId xmlns:a16="http://schemas.microsoft.com/office/drawing/2014/main" id="{77C833EB-DE80-485F-8492-0063E034E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361272" y="1296062"/>
              <a:ext cx="357226" cy="357226"/>
            </a:xfrm>
            <a:prstGeom prst="rect">
              <a:avLst/>
            </a:prstGeom>
          </p:spPr>
        </p:pic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43234946-B4FB-451F-AFDD-28A56E1BAD6A}"/>
              </a:ext>
            </a:extLst>
          </p:cNvPr>
          <p:cNvGrpSpPr/>
          <p:nvPr/>
        </p:nvGrpSpPr>
        <p:grpSpPr>
          <a:xfrm>
            <a:off x="6122296" y="1562858"/>
            <a:ext cx="930208" cy="580083"/>
            <a:chOff x="6114571" y="2812175"/>
            <a:chExt cx="930208" cy="580083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F552FD72-20A2-42F4-AC74-A2047B018882}"/>
                </a:ext>
              </a:extLst>
            </p:cNvPr>
            <p:cNvSpPr/>
            <p:nvPr/>
          </p:nvSpPr>
          <p:spPr>
            <a:xfrm>
              <a:off x="6329773" y="2852258"/>
              <a:ext cx="540000" cy="540000"/>
            </a:xfrm>
            <a:prstGeom prst="ellipse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47D7F759-E281-411E-9869-CA32A7C9275C}"/>
                </a:ext>
              </a:extLst>
            </p:cNvPr>
            <p:cNvSpPr/>
            <p:nvPr/>
          </p:nvSpPr>
          <p:spPr>
            <a:xfrm>
              <a:off x="6114571" y="2812175"/>
              <a:ext cx="930208" cy="54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51E687FD-DCF5-4CE8-BDD1-DAA472FB6552}"/>
              </a:ext>
            </a:extLst>
          </p:cNvPr>
          <p:cNvGrpSpPr/>
          <p:nvPr/>
        </p:nvGrpSpPr>
        <p:grpSpPr>
          <a:xfrm>
            <a:off x="7004907" y="1568436"/>
            <a:ext cx="930208" cy="540148"/>
            <a:chOff x="6114571" y="2852110"/>
            <a:chExt cx="930208" cy="54014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723E9C27-E517-4089-A2BB-170E9DE95E79}"/>
                </a:ext>
              </a:extLst>
            </p:cNvPr>
            <p:cNvSpPr/>
            <p:nvPr/>
          </p:nvSpPr>
          <p:spPr>
            <a:xfrm>
              <a:off x="6329773" y="2852258"/>
              <a:ext cx="540000" cy="540000"/>
            </a:xfrm>
            <a:prstGeom prst="ellipse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505F46D4-A4A5-4C0E-A917-FECB6C1FF4C5}"/>
                </a:ext>
              </a:extLst>
            </p:cNvPr>
            <p:cNvSpPr/>
            <p:nvPr/>
          </p:nvSpPr>
          <p:spPr>
            <a:xfrm>
              <a:off x="6114571" y="2852110"/>
              <a:ext cx="930208" cy="54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</p:grpSp>
      <p:sp>
        <p:nvSpPr>
          <p:cNvPr id="165" name="Oval 164">
            <a:extLst>
              <a:ext uri="{FF2B5EF4-FFF2-40B4-BE49-F238E27FC236}">
                <a16:creationId xmlns:a16="http://schemas.microsoft.com/office/drawing/2014/main" id="{1CCA79E4-5C66-4477-AD53-8CB248EB080A}"/>
              </a:ext>
            </a:extLst>
          </p:cNvPr>
          <p:cNvSpPr/>
          <p:nvPr/>
        </p:nvSpPr>
        <p:spPr>
          <a:xfrm>
            <a:off x="8173906" y="1598222"/>
            <a:ext cx="540000" cy="540000"/>
          </a:xfrm>
          <a:prstGeom prst="ellipse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2D301B21-DFB5-44F2-BFB6-BC593ECCAB39}"/>
              </a:ext>
            </a:extLst>
          </p:cNvPr>
          <p:cNvGrpSpPr/>
          <p:nvPr/>
        </p:nvGrpSpPr>
        <p:grpSpPr>
          <a:xfrm>
            <a:off x="7978802" y="2645715"/>
            <a:ext cx="930208" cy="545612"/>
            <a:chOff x="6117511" y="2846646"/>
            <a:chExt cx="930208" cy="545612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43A08848-E4D5-4F36-8521-3FB2834B326D}"/>
                </a:ext>
              </a:extLst>
            </p:cNvPr>
            <p:cNvSpPr/>
            <p:nvPr/>
          </p:nvSpPr>
          <p:spPr>
            <a:xfrm>
              <a:off x="6329773" y="2852258"/>
              <a:ext cx="540000" cy="540000"/>
            </a:xfrm>
            <a:prstGeom prst="ellipse">
              <a:avLst/>
            </a:prstGeom>
            <a:solidFill>
              <a:srgbClr val="00A4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2C129D6C-69B5-4131-A44B-3230FB7DEAB3}"/>
                </a:ext>
              </a:extLst>
            </p:cNvPr>
            <p:cNvSpPr/>
            <p:nvPr/>
          </p:nvSpPr>
          <p:spPr>
            <a:xfrm>
              <a:off x="6117511" y="2846646"/>
              <a:ext cx="930208" cy="54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EEBEE5EF-F6F2-4EC4-B1AF-36186CA1CA3B}"/>
              </a:ext>
            </a:extLst>
          </p:cNvPr>
          <p:cNvSpPr/>
          <p:nvPr/>
        </p:nvSpPr>
        <p:spPr>
          <a:xfrm>
            <a:off x="3009688" y="4040816"/>
            <a:ext cx="540000" cy="540000"/>
          </a:xfrm>
          <a:prstGeom prst="ellipse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3200" dirty="0"/>
          </a:p>
        </p:txBody>
      </p:sp>
      <p:pic>
        <p:nvPicPr>
          <p:cNvPr id="178" name="Graphic 177" descr="Share">
            <a:extLst>
              <a:ext uri="{FF2B5EF4-FFF2-40B4-BE49-F238E27FC236}">
                <a16:creationId xmlns:a16="http://schemas.microsoft.com/office/drawing/2014/main" id="{371CEC47-5230-4E3E-A5BE-01606F9FFB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46659" y="1491575"/>
            <a:ext cx="415141" cy="41514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3C7D5D9-9D0F-4815-BB3C-EB0DE7F5A509}"/>
              </a:ext>
            </a:extLst>
          </p:cNvPr>
          <p:cNvGrpSpPr/>
          <p:nvPr/>
        </p:nvGrpSpPr>
        <p:grpSpPr>
          <a:xfrm>
            <a:off x="4387879" y="706909"/>
            <a:ext cx="652908" cy="520360"/>
            <a:chOff x="1752053" y="2091594"/>
            <a:chExt cx="652908" cy="520360"/>
          </a:xfrm>
        </p:grpSpPr>
        <p:pic>
          <p:nvPicPr>
            <p:cNvPr id="179" name="Graphic 178" descr="Document">
              <a:extLst>
                <a:ext uri="{FF2B5EF4-FFF2-40B4-BE49-F238E27FC236}">
                  <a16:creationId xmlns:a16="http://schemas.microsoft.com/office/drawing/2014/main" id="{05BDC6B2-7748-4414-9D9A-D0BA8E5ED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752053" y="2091594"/>
              <a:ext cx="483343" cy="483343"/>
            </a:xfrm>
            <a:prstGeom prst="rect">
              <a:avLst/>
            </a:prstGeom>
          </p:spPr>
        </p:pic>
        <p:pic>
          <p:nvPicPr>
            <p:cNvPr id="180" name="Graphic 179" descr="Checkmark">
              <a:extLst>
                <a:ext uri="{FF2B5EF4-FFF2-40B4-BE49-F238E27FC236}">
                  <a16:creationId xmlns:a16="http://schemas.microsoft.com/office/drawing/2014/main" id="{9DF429E3-4D50-4D1B-BCED-8CAF77249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984651" y="2191644"/>
              <a:ext cx="420310" cy="42031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0801AA7-1A4D-4D10-915A-E8C9368DC7A8}"/>
              </a:ext>
            </a:extLst>
          </p:cNvPr>
          <p:cNvGrpSpPr/>
          <p:nvPr/>
        </p:nvGrpSpPr>
        <p:grpSpPr>
          <a:xfrm>
            <a:off x="6594181" y="68758"/>
            <a:ext cx="1879581" cy="642868"/>
            <a:chOff x="7929830" y="523234"/>
            <a:chExt cx="1879581" cy="642868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15A8FFF6-BF14-4879-9F11-34FDE892F224}"/>
                </a:ext>
              </a:extLst>
            </p:cNvPr>
            <p:cNvGrpSpPr/>
            <p:nvPr/>
          </p:nvGrpSpPr>
          <p:grpSpPr>
            <a:xfrm>
              <a:off x="7957600" y="523234"/>
              <a:ext cx="1851811" cy="642868"/>
              <a:chOff x="5049031" y="941403"/>
              <a:chExt cx="1546319" cy="642868"/>
            </a:xfrm>
          </p:grpSpPr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73AD094B-D169-4FAB-A6CE-FCEBB2E9B274}"/>
                  </a:ext>
                </a:extLst>
              </p:cNvPr>
              <p:cNvSpPr txBox="1"/>
              <p:nvPr/>
            </p:nvSpPr>
            <p:spPr>
              <a:xfrm>
                <a:off x="5397122" y="986492"/>
                <a:ext cx="11982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Milestone dates and details will be provided to Bank Exclusive and/or Bank Introduced Applicants.</a:t>
                </a:r>
              </a:p>
            </p:txBody>
          </p:sp>
          <p:sp>
            <p:nvSpPr>
              <p:cNvPr id="129" name="Rectangle: Rounded Corners 128">
                <a:extLst>
                  <a:ext uri="{FF2B5EF4-FFF2-40B4-BE49-F238E27FC236}">
                    <a16:creationId xmlns:a16="http://schemas.microsoft.com/office/drawing/2014/main" id="{C7EC4F05-BB10-4123-9171-3FD66955E494}"/>
                  </a:ext>
                </a:extLst>
              </p:cNvPr>
              <p:cNvSpPr/>
              <p:nvPr/>
            </p:nvSpPr>
            <p:spPr>
              <a:xfrm>
                <a:off x="5049031" y="941403"/>
                <a:ext cx="1546319" cy="642868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0" name="Graphic 9" descr="Daily calendar">
              <a:extLst>
                <a:ext uri="{FF2B5EF4-FFF2-40B4-BE49-F238E27FC236}">
                  <a16:creationId xmlns:a16="http://schemas.microsoft.com/office/drawing/2014/main" id="{A1A8C23A-69A7-45FD-AFFF-44B529FBB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7929830" y="523503"/>
              <a:ext cx="545289" cy="545289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F86D0F8-12A0-4E2C-9D8F-1A0988F71F35}"/>
              </a:ext>
            </a:extLst>
          </p:cNvPr>
          <p:cNvGrpSpPr/>
          <p:nvPr/>
        </p:nvGrpSpPr>
        <p:grpSpPr>
          <a:xfrm>
            <a:off x="8787175" y="1610141"/>
            <a:ext cx="1818121" cy="729210"/>
            <a:chOff x="8711979" y="1780534"/>
            <a:chExt cx="1339161" cy="553017"/>
          </a:xfrm>
        </p:grpSpPr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8CA78022-FF24-4EAB-A065-56AC5C5EB5BD}"/>
                </a:ext>
              </a:extLst>
            </p:cNvPr>
            <p:cNvGrpSpPr/>
            <p:nvPr/>
          </p:nvGrpSpPr>
          <p:grpSpPr>
            <a:xfrm>
              <a:off x="8711979" y="1780534"/>
              <a:ext cx="1339161" cy="553017"/>
              <a:chOff x="5049032" y="941403"/>
              <a:chExt cx="1118241" cy="553017"/>
            </a:xfrm>
          </p:grpSpPr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1186A17D-5FEE-46F4-8676-C4737E17164E}"/>
                  </a:ext>
                </a:extLst>
              </p:cNvPr>
              <p:cNvSpPr txBox="1"/>
              <p:nvPr/>
            </p:nvSpPr>
            <p:spPr>
              <a:xfrm>
                <a:off x="5397123" y="986492"/>
                <a:ext cx="7701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>
                    <a:solidFill>
                      <a:srgbClr val="005EB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Bank member will begin placement.</a:t>
                </a:r>
              </a:p>
            </p:txBody>
          </p:sp>
          <p:sp>
            <p:nvSpPr>
              <p:cNvPr id="137" name="Rectangle: Rounded Corners 136">
                <a:extLst>
                  <a:ext uri="{FF2B5EF4-FFF2-40B4-BE49-F238E27FC236}">
                    <a16:creationId xmlns:a16="http://schemas.microsoft.com/office/drawing/2014/main" id="{3DC369D7-F140-4985-8A6C-298E39756093}"/>
                  </a:ext>
                </a:extLst>
              </p:cNvPr>
              <p:cNvSpPr/>
              <p:nvPr/>
            </p:nvSpPr>
            <p:spPr>
              <a:xfrm>
                <a:off x="5049032" y="941403"/>
                <a:ext cx="1037850" cy="553017"/>
              </a:xfrm>
              <a:prstGeom prst="roundRect">
                <a:avLst/>
              </a:prstGeom>
              <a:noFill/>
              <a:ln w="25400">
                <a:solidFill>
                  <a:srgbClr val="005E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33" name="Graphic 32" descr="Woman">
              <a:extLst>
                <a:ext uri="{FF2B5EF4-FFF2-40B4-BE49-F238E27FC236}">
                  <a16:creationId xmlns:a16="http://schemas.microsoft.com/office/drawing/2014/main" id="{4731E083-2289-45AF-B08D-C92DA6F9D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8750095" y="1818861"/>
              <a:ext cx="457198" cy="457198"/>
            </a:xfrm>
            <a:prstGeom prst="rect">
              <a:avLst/>
            </a:prstGeom>
          </p:spPr>
        </p:pic>
      </p:grpSp>
      <p:pic>
        <p:nvPicPr>
          <p:cNvPr id="141" name="Graphic 140" descr="Document">
            <a:extLst>
              <a:ext uri="{FF2B5EF4-FFF2-40B4-BE49-F238E27FC236}">
                <a16:creationId xmlns:a16="http://schemas.microsoft.com/office/drawing/2014/main" id="{E67762FE-A0E1-487B-B90D-6F4096FEB1C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66299" y="4258627"/>
            <a:ext cx="483343" cy="483343"/>
          </a:xfrm>
          <a:prstGeom prst="rect">
            <a:avLst/>
          </a:prstGeom>
        </p:spPr>
      </p:pic>
      <p:sp>
        <p:nvSpPr>
          <p:cNvPr id="148" name="Oval 147">
            <a:extLst>
              <a:ext uri="{FF2B5EF4-FFF2-40B4-BE49-F238E27FC236}">
                <a16:creationId xmlns:a16="http://schemas.microsoft.com/office/drawing/2014/main" id="{2652C4C2-9D3F-4289-8A7C-84F11986E45C}"/>
              </a:ext>
            </a:extLst>
          </p:cNvPr>
          <p:cNvSpPr/>
          <p:nvPr/>
        </p:nvSpPr>
        <p:spPr>
          <a:xfrm>
            <a:off x="7945974" y="1579479"/>
            <a:ext cx="930208" cy="54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B034B10-B325-4188-89A9-E0E83ABF03BB}"/>
              </a:ext>
            </a:extLst>
          </p:cNvPr>
          <p:cNvSpPr/>
          <p:nvPr/>
        </p:nvSpPr>
        <p:spPr>
          <a:xfrm>
            <a:off x="10001717" y="4394775"/>
            <a:ext cx="20296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We will provide the following milestones for bank members to complete:</a:t>
            </a:r>
          </a:p>
          <a:p>
            <a:r>
              <a:rPr lang="en-GB" sz="1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-DBS and Occupational Health (OH) Forms</a:t>
            </a:r>
          </a:p>
          <a:p>
            <a:r>
              <a:rPr lang="en-GB" sz="1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-Online training</a:t>
            </a:r>
          </a:p>
          <a:p>
            <a:r>
              <a:rPr lang="en-GB" sz="1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-Practical training</a:t>
            </a:r>
          </a:p>
          <a:p>
            <a:r>
              <a:rPr lang="en-GB" sz="10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-Documentation for OH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6A1181A-B888-4587-8E75-7D76F0F9272A}"/>
              </a:ext>
            </a:extLst>
          </p:cNvPr>
          <p:cNvSpPr/>
          <p:nvPr/>
        </p:nvSpPr>
        <p:spPr>
          <a:xfrm>
            <a:off x="9987743" y="4393960"/>
            <a:ext cx="2072070" cy="12957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1" name="Picture 150">
            <a:extLst>
              <a:ext uri="{FF2B5EF4-FFF2-40B4-BE49-F238E27FC236}">
                <a16:creationId xmlns:a16="http://schemas.microsoft.com/office/drawing/2014/main" id="{8A06F2F8-E7C5-41F6-9E0A-F20FFED52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204" y="193206"/>
            <a:ext cx="1247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149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F92D72CF9E634CA68DA58B487619F9" ma:contentTypeVersion="2" ma:contentTypeDescription="Create a new document." ma:contentTypeScope="" ma:versionID="6921e38535e268cb500504694af9acbd">
  <xsd:schema xmlns:xsd="http://www.w3.org/2001/XMLSchema" xmlns:xs="http://www.w3.org/2001/XMLSchema" xmlns:p="http://schemas.microsoft.com/office/2006/metadata/properties" xmlns:ns3="c5288711-c132-4bee-8f21-958af74bbe08" targetNamespace="http://schemas.microsoft.com/office/2006/metadata/properties" ma:root="true" ma:fieldsID="62da875f145202b59ea2cfe0ef16c62d" ns3:_="">
    <xsd:import namespace="c5288711-c132-4bee-8f21-958af74bbe0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88711-c132-4bee-8f21-958af74bb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FEBC47-C063-4A9A-B50B-921636E510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6B8272-7562-4D0C-B50F-9F85F0ECDC0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5288711-c132-4bee-8f21-958af74bbe0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014F4B4-5807-49A8-9361-60F2905A2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288711-c132-4bee-8f21-958af74bb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</TotalTime>
  <Words>572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Weatherhead</dc:creator>
  <cp:lastModifiedBy>Ricky Phull</cp:lastModifiedBy>
  <cp:revision>40</cp:revision>
  <dcterms:created xsi:type="dcterms:W3CDTF">2019-10-29T10:23:01Z</dcterms:created>
  <dcterms:modified xsi:type="dcterms:W3CDTF">2020-03-30T13:36:44Z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0x0101004AF92D72CF9E634CA68DA58B487619F9</vt:lpwstr>
  </property>
</Properties>
</file>