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9.xml" ContentType="application/vnd.openxmlformats-officedocument.presentationml.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14" r:id="rId2"/>
    <p:sldId id="516" r:id="rId3"/>
    <p:sldId id="489" r:id="rId4"/>
    <p:sldId id="517" r:id="rId5"/>
    <p:sldId id="520" r:id="rId6"/>
    <p:sldId id="519" r:id="rId7"/>
    <p:sldId id="518" r:id="rId8"/>
    <p:sldId id="523" r:id="rId9"/>
    <p:sldId id="524" r:id="rId10"/>
    <p:sldId id="525" r:id="rId11"/>
    <p:sldId id="526" r:id="rId12"/>
    <p:sldId id="493" r:id="rId13"/>
    <p:sldId id="533" r:id="rId14"/>
    <p:sldId id="534" r:id="rId15"/>
    <p:sldId id="550" r:id="rId16"/>
    <p:sldId id="537" r:id="rId17"/>
    <p:sldId id="535" r:id="rId18"/>
    <p:sldId id="532" r:id="rId19"/>
    <p:sldId id="506" r:id="rId20"/>
    <p:sldId id="547" r:id="rId21"/>
    <p:sldId id="513" r:id="rId22"/>
    <p:sldId id="546" r:id="rId23"/>
    <p:sldId id="545" r:id="rId24"/>
    <p:sldId id="400" r:id="rId25"/>
    <p:sldId id="401" r:id="rId26"/>
    <p:sldId id="380" r:id="rId27"/>
    <p:sldId id="551" r:id="rId28"/>
    <p:sldId id="462" r:id="rId29"/>
    <p:sldId id="544" r:id="rId30"/>
  </p:sldIdLst>
  <p:sldSz cx="9144000" cy="6858000" type="screen4x3"/>
  <p:notesSz cx="9928225" cy="14357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4165" userDrawn="1">
          <p15:clr>
            <a:srgbClr val="A4A3A4"/>
          </p15:clr>
        </p15:guide>
        <p15:guide id="2" pos="3155" userDrawn="1">
          <p15:clr>
            <a:srgbClr val="A4A3A4"/>
          </p15:clr>
        </p15:guide>
        <p15:guide id="3" orient="horz" pos="4522" userDrawn="1">
          <p15:clr>
            <a:srgbClr val="A4A3A4"/>
          </p15:clr>
        </p15:guide>
        <p15:guide id="4"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bbon Joy" initials="G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EA2872"/>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1439" autoAdjust="0"/>
  </p:normalViewPr>
  <p:slideViewPr>
    <p:cSldViewPr>
      <p:cViewPr varScale="1">
        <p:scale>
          <a:sx n="105" d="100"/>
          <a:sy n="105" d="100"/>
        </p:scale>
        <p:origin x="181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4272" y="184"/>
      </p:cViewPr>
      <p:guideLst>
        <p:guide orient="horz" pos="4165"/>
        <p:guide pos="3155"/>
        <p:guide orient="horz" pos="4522"/>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302231" cy="717867"/>
          </a:xfrm>
          <a:prstGeom prst="rect">
            <a:avLst/>
          </a:prstGeom>
        </p:spPr>
        <p:txBody>
          <a:bodyPr vert="horz" lIns="132749" tIns="66374" rIns="132749" bIns="66374" rtlCol="0"/>
          <a:lstStyle>
            <a:lvl1pPr algn="l">
              <a:defRPr sz="1700"/>
            </a:lvl1pPr>
          </a:lstStyle>
          <a:p>
            <a:endParaRPr lang="en-GB"/>
          </a:p>
        </p:txBody>
      </p:sp>
      <p:sp>
        <p:nvSpPr>
          <p:cNvPr id="5" name="Footer Placeholder 4"/>
          <p:cNvSpPr>
            <a:spLocks noGrp="1"/>
          </p:cNvSpPr>
          <p:nvPr>
            <p:ph type="ftr" sz="quarter" idx="2"/>
          </p:nvPr>
        </p:nvSpPr>
        <p:spPr>
          <a:xfrm>
            <a:off x="9192" y="13510178"/>
            <a:ext cx="9750189" cy="573298"/>
          </a:xfrm>
          <a:prstGeom prst="rect">
            <a:avLst/>
          </a:prstGeom>
        </p:spPr>
        <p:txBody>
          <a:bodyPr vert="horz" lIns="132749" tIns="66374" rIns="132749" bIns="66374" rtlCol="0" anchor="ctr"/>
          <a:lstStyle>
            <a:lvl1pPr algn="ctr">
              <a:defRPr lang="en-GB" sz="2600" b="1" smtClean="0">
                <a:effectLst/>
              </a:defRPr>
            </a:lvl1pPr>
          </a:lstStyle>
          <a:p>
            <a:r>
              <a:rPr lang="en-GB" dirty="0" smtClean="0">
                <a:solidFill>
                  <a:schemeClr val="accent4">
                    <a:lumMod val="60000"/>
                    <a:lumOff val="40000"/>
                  </a:schemeClr>
                </a:solidFill>
              </a:rPr>
              <a:t>VISION</a:t>
            </a:r>
            <a:r>
              <a:rPr lang="en-GB" dirty="0" smtClean="0"/>
              <a:t>   </a:t>
            </a:r>
            <a:r>
              <a:rPr lang="en-GB" dirty="0" smtClean="0">
                <a:solidFill>
                  <a:schemeClr val="accent3">
                    <a:lumMod val="60000"/>
                    <a:lumOff val="40000"/>
                  </a:schemeClr>
                </a:solidFill>
              </a:rPr>
              <a:t>OPENNESS</a:t>
            </a:r>
            <a:r>
              <a:rPr lang="en-GB" dirty="0" smtClean="0"/>
              <a:t>   </a:t>
            </a:r>
            <a:r>
              <a:rPr lang="en-GB" dirty="0" smtClean="0">
                <a:solidFill>
                  <a:schemeClr val="accent6">
                    <a:lumMod val="60000"/>
                    <a:lumOff val="40000"/>
                  </a:schemeClr>
                </a:solidFill>
              </a:rPr>
              <a:t>INTEGRITY</a:t>
            </a:r>
            <a:r>
              <a:rPr lang="en-GB" dirty="0" smtClean="0"/>
              <a:t>   </a:t>
            </a:r>
            <a:r>
              <a:rPr lang="en-GB" dirty="0" smtClean="0">
                <a:solidFill>
                  <a:srgbClr val="EA2872"/>
                </a:solidFill>
              </a:rPr>
              <a:t>COMPASSION</a:t>
            </a:r>
            <a:r>
              <a:rPr lang="en-GB" dirty="0" smtClean="0">
                <a:solidFill>
                  <a:srgbClr val="CC0066"/>
                </a:solidFill>
              </a:rPr>
              <a:t> </a:t>
            </a:r>
            <a:r>
              <a:rPr lang="en-GB" dirty="0" smtClean="0"/>
              <a:t>  </a:t>
            </a:r>
            <a:r>
              <a:rPr lang="en-GB" dirty="0" smtClean="0">
                <a:solidFill>
                  <a:schemeClr val="tx2">
                    <a:lumMod val="60000"/>
                    <a:lumOff val="40000"/>
                  </a:schemeClr>
                </a:solidFill>
              </a:rPr>
              <a:t>EXCELLENCE</a:t>
            </a:r>
            <a:endParaRPr lang="en-GB" dirty="0">
              <a:solidFill>
                <a:schemeClr val="tx2">
                  <a:lumMod val="60000"/>
                  <a:lumOff val="40000"/>
                </a:schemeClr>
              </a:solidFill>
            </a:endParaRPr>
          </a:p>
        </p:txBody>
      </p:sp>
      <p:pic>
        <p:nvPicPr>
          <p:cNvPr id="6" name="Picture 1" descr="Bolt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5052" y="181002"/>
            <a:ext cx="3336987" cy="74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70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302231" cy="717867"/>
          </a:xfrm>
          <a:prstGeom prst="rect">
            <a:avLst/>
          </a:prstGeom>
        </p:spPr>
        <p:txBody>
          <a:bodyPr vert="horz" lIns="132749" tIns="66374" rIns="132749" bIns="66374" rtlCol="0"/>
          <a:lstStyle>
            <a:lvl1pPr algn="l">
              <a:defRPr sz="1700"/>
            </a:lvl1pPr>
          </a:lstStyle>
          <a:p>
            <a:endParaRPr lang="en-GB"/>
          </a:p>
        </p:txBody>
      </p:sp>
      <p:sp>
        <p:nvSpPr>
          <p:cNvPr id="3" name="Date Placeholder 2"/>
          <p:cNvSpPr>
            <a:spLocks noGrp="1"/>
          </p:cNvSpPr>
          <p:nvPr>
            <p:ph type="dt" idx="1"/>
          </p:nvPr>
        </p:nvSpPr>
        <p:spPr>
          <a:xfrm>
            <a:off x="5623699" y="2"/>
            <a:ext cx="4302231" cy="717867"/>
          </a:xfrm>
          <a:prstGeom prst="rect">
            <a:avLst/>
          </a:prstGeom>
        </p:spPr>
        <p:txBody>
          <a:bodyPr vert="horz" lIns="132749" tIns="66374" rIns="132749" bIns="66374" rtlCol="0"/>
          <a:lstStyle>
            <a:lvl1pPr algn="r">
              <a:defRPr sz="1700"/>
            </a:lvl1pPr>
          </a:lstStyle>
          <a:p>
            <a:fld id="{9803497C-E860-402D-A92D-D4B1711F0FA9}" type="datetimeFigureOut">
              <a:rPr lang="en-GB" smtClean="0"/>
              <a:pPr/>
              <a:t>07/08/2025</a:t>
            </a:fld>
            <a:endParaRPr lang="en-GB"/>
          </a:p>
        </p:txBody>
      </p:sp>
      <p:sp>
        <p:nvSpPr>
          <p:cNvPr id="4" name="Slide Image Placeholder 3"/>
          <p:cNvSpPr>
            <a:spLocks noGrp="1" noRot="1" noChangeAspect="1"/>
          </p:cNvSpPr>
          <p:nvPr>
            <p:ph type="sldImg" idx="2"/>
          </p:nvPr>
        </p:nvSpPr>
        <p:spPr>
          <a:xfrm>
            <a:off x="1374775" y="1076325"/>
            <a:ext cx="7178675" cy="5383213"/>
          </a:xfrm>
          <a:prstGeom prst="rect">
            <a:avLst/>
          </a:prstGeom>
          <a:noFill/>
          <a:ln w="12700">
            <a:solidFill>
              <a:prstClr val="black"/>
            </a:solidFill>
          </a:ln>
        </p:spPr>
        <p:txBody>
          <a:bodyPr vert="horz" lIns="132749" tIns="66374" rIns="132749" bIns="66374" rtlCol="0" anchor="ctr"/>
          <a:lstStyle/>
          <a:p>
            <a:endParaRPr lang="en-GB"/>
          </a:p>
        </p:txBody>
      </p:sp>
      <p:sp>
        <p:nvSpPr>
          <p:cNvPr id="5" name="Notes Placeholder 4"/>
          <p:cNvSpPr>
            <a:spLocks noGrp="1"/>
          </p:cNvSpPr>
          <p:nvPr>
            <p:ph type="body" sz="quarter" idx="3"/>
          </p:nvPr>
        </p:nvSpPr>
        <p:spPr>
          <a:xfrm>
            <a:off x="992823" y="6819744"/>
            <a:ext cx="7942580" cy="6460807"/>
          </a:xfrm>
          <a:prstGeom prst="rect">
            <a:avLst/>
          </a:prstGeom>
        </p:spPr>
        <p:txBody>
          <a:bodyPr vert="horz" lIns="132749" tIns="66374" rIns="132749" bIns="663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4"/>
          </p:nvPr>
        </p:nvSpPr>
        <p:spPr>
          <a:xfrm>
            <a:off x="273092" y="13623241"/>
            <a:ext cx="9486287" cy="573298"/>
          </a:xfrm>
          <a:prstGeom prst="rect">
            <a:avLst/>
          </a:prstGeom>
        </p:spPr>
        <p:txBody>
          <a:bodyPr vert="horz" lIns="132749" tIns="66374" rIns="132749" bIns="66374" rtlCol="0" anchor="ctr"/>
          <a:lstStyle>
            <a:lvl1pPr algn="ctr">
              <a:defRPr lang="en-GB" sz="2600" b="1" smtClean="0">
                <a:effectLst/>
              </a:defRPr>
            </a:lvl1pPr>
          </a:lstStyle>
          <a:p>
            <a:r>
              <a:rPr lang="en-GB" dirty="0" smtClean="0">
                <a:solidFill>
                  <a:schemeClr val="accent4">
                    <a:lumMod val="60000"/>
                    <a:lumOff val="40000"/>
                  </a:schemeClr>
                </a:solidFill>
              </a:rPr>
              <a:t>VISION</a:t>
            </a:r>
            <a:r>
              <a:rPr lang="en-GB" dirty="0" smtClean="0"/>
              <a:t>   </a:t>
            </a:r>
            <a:r>
              <a:rPr lang="en-GB" dirty="0" smtClean="0">
                <a:solidFill>
                  <a:schemeClr val="accent3">
                    <a:lumMod val="60000"/>
                    <a:lumOff val="40000"/>
                  </a:schemeClr>
                </a:solidFill>
              </a:rPr>
              <a:t>OPENNESS</a:t>
            </a:r>
            <a:r>
              <a:rPr lang="en-GB" dirty="0" smtClean="0"/>
              <a:t>   </a:t>
            </a:r>
            <a:r>
              <a:rPr lang="en-GB" dirty="0" smtClean="0">
                <a:solidFill>
                  <a:schemeClr val="accent6">
                    <a:lumMod val="60000"/>
                    <a:lumOff val="40000"/>
                  </a:schemeClr>
                </a:solidFill>
              </a:rPr>
              <a:t>INTEGRITY</a:t>
            </a:r>
            <a:r>
              <a:rPr lang="en-GB" dirty="0" smtClean="0"/>
              <a:t>   </a:t>
            </a:r>
            <a:r>
              <a:rPr lang="en-GB" dirty="0" smtClean="0">
                <a:solidFill>
                  <a:srgbClr val="EA2872"/>
                </a:solidFill>
              </a:rPr>
              <a:t>COMPASSION</a:t>
            </a:r>
            <a:r>
              <a:rPr lang="en-GB" dirty="0" smtClean="0">
                <a:solidFill>
                  <a:srgbClr val="CC0066"/>
                </a:solidFill>
              </a:rPr>
              <a:t> </a:t>
            </a:r>
            <a:r>
              <a:rPr lang="en-GB" dirty="0" smtClean="0"/>
              <a:t>  </a:t>
            </a:r>
            <a:r>
              <a:rPr lang="en-GB" dirty="0" smtClean="0">
                <a:solidFill>
                  <a:schemeClr val="tx2">
                    <a:lumMod val="60000"/>
                    <a:lumOff val="40000"/>
                  </a:schemeClr>
                </a:solidFill>
              </a:rPr>
              <a:t>EXCELLENCE</a:t>
            </a:r>
            <a:endParaRPr lang="en-GB" dirty="0">
              <a:solidFill>
                <a:schemeClr val="tx2">
                  <a:lumMod val="60000"/>
                  <a:lumOff val="40000"/>
                </a:schemeClr>
              </a:solidFill>
            </a:endParaRPr>
          </a:p>
        </p:txBody>
      </p:sp>
    </p:spTree>
    <p:extLst>
      <p:ext uri="{BB962C8B-B14F-4D97-AF65-F5344CB8AC3E}">
        <p14:creationId xmlns:p14="http://schemas.microsoft.com/office/powerpoint/2010/main" val="38010588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6124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644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3082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590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189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1877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6431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4776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lang="en-GB" sz="1800" b="1" smtClean="0">
                <a:effectLst/>
              </a:defRPr>
            </a:lvl1pPr>
          </a:lstStyle>
          <a:p>
            <a:r>
              <a:rPr lang="en-GB" dirty="0" smtClean="0">
                <a:solidFill>
                  <a:schemeClr val="accent4">
                    <a:lumMod val="60000"/>
                    <a:lumOff val="40000"/>
                  </a:schemeClr>
                </a:solidFill>
              </a:rPr>
              <a:t>VISION</a:t>
            </a:r>
            <a:r>
              <a:rPr lang="en-GB" dirty="0" smtClean="0"/>
              <a:t>   </a:t>
            </a:r>
            <a:r>
              <a:rPr lang="en-GB" dirty="0" smtClean="0">
                <a:solidFill>
                  <a:schemeClr val="accent3">
                    <a:lumMod val="60000"/>
                    <a:lumOff val="40000"/>
                  </a:schemeClr>
                </a:solidFill>
              </a:rPr>
              <a:t>OPENNESS</a:t>
            </a:r>
            <a:r>
              <a:rPr lang="en-GB" dirty="0" smtClean="0"/>
              <a:t>   </a:t>
            </a:r>
            <a:r>
              <a:rPr lang="en-GB" dirty="0" smtClean="0">
                <a:solidFill>
                  <a:schemeClr val="accent6">
                    <a:lumMod val="60000"/>
                    <a:lumOff val="40000"/>
                  </a:schemeClr>
                </a:solidFill>
              </a:rPr>
              <a:t>INTEGRITY</a:t>
            </a:r>
            <a:r>
              <a:rPr lang="en-GB" dirty="0" smtClean="0"/>
              <a:t>   </a:t>
            </a:r>
            <a:r>
              <a:rPr lang="en-GB" dirty="0" smtClean="0">
                <a:solidFill>
                  <a:srgbClr val="EA2872"/>
                </a:solidFill>
              </a:rPr>
              <a:t>COMPASSION</a:t>
            </a:r>
            <a:r>
              <a:rPr lang="en-GB" dirty="0" smtClean="0">
                <a:solidFill>
                  <a:srgbClr val="CC0066"/>
                </a:solidFill>
              </a:rPr>
              <a:t> </a:t>
            </a:r>
            <a:r>
              <a:rPr lang="en-GB" dirty="0" smtClean="0"/>
              <a:t>  </a:t>
            </a:r>
            <a:r>
              <a:rPr lang="en-GB" dirty="0" smtClean="0">
                <a:solidFill>
                  <a:schemeClr val="tx2">
                    <a:lumMod val="60000"/>
                    <a:lumOff val="40000"/>
                  </a:schemeClr>
                </a:solidFill>
              </a:rPr>
              <a:t>EXCELLENCE</a:t>
            </a:r>
            <a:endParaRPr lang="en-GB" dirty="0">
              <a:solidFill>
                <a:schemeClr val="tx2">
                  <a:lumMod val="60000"/>
                  <a:lumOff val="40000"/>
                </a:schemeClr>
              </a:solidFill>
            </a:endParaRPr>
          </a:p>
        </p:txBody>
      </p:sp>
    </p:spTree>
    <p:extLst>
      <p:ext uri="{BB962C8B-B14F-4D97-AF65-F5344CB8AC3E}">
        <p14:creationId xmlns:p14="http://schemas.microsoft.com/office/powerpoint/2010/main" val="338803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lang="en-GB" sz="1800" b="1" smtClean="0">
                <a:effectLst/>
              </a:defRPr>
            </a:lvl1pPr>
          </a:lstStyle>
          <a:p>
            <a:r>
              <a:rPr lang="en-GB" dirty="0" smtClean="0">
                <a:solidFill>
                  <a:schemeClr val="accent4">
                    <a:lumMod val="60000"/>
                    <a:lumOff val="40000"/>
                  </a:schemeClr>
                </a:solidFill>
              </a:rPr>
              <a:t>VISION</a:t>
            </a:r>
            <a:r>
              <a:rPr lang="en-GB" dirty="0" smtClean="0"/>
              <a:t>   </a:t>
            </a:r>
            <a:r>
              <a:rPr lang="en-GB" dirty="0" smtClean="0">
                <a:solidFill>
                  <a:schemeClr val="accent3">
                    <a:lumMod val="60000"/>
                    <a:lumOff val="40000"/>
                  </a:schemeClr>
                </a:solidFill>
              </a:rPr>
              <a:t>OPENNESS</a:t>
            </a:r>
            <a:r>
              <a:rPr lang="en-GB" dirty="0" smtClean="0"/>
              <a:t>   </a:t>
            </a:r>
            <a:r>
              <a:rPr lang="en-GB" dirty="0" smtClean="0">
                <a:solidFill>
                  <a:schemeClr val="accent6">
                    <a:lumMod val="60000"/>
                    <a:lumOff val="40000"/>
                  </a:schemeClr>
                </a:solidFill>
              </a:rPr>
              <a:t>INTEGRITY</a:t>
            </a:r>
            <a:r>
              <a:rPr lang="en-GB" dirty="0" smtClean="0"/>
              <a:t>   </a:t>
            </a:r>
            <a:r>
              <a:rPr lang="en-GB" dirty="0" smtClean="0">
                <a:solidFill>
                  <a:srgbClr val="EA2872"/>
                </a:solidFill>
              </a:rPr>
              <a:t>COMPASSION</a:t>
            </a:r>
            <a:r>
              <a:rPr lang="en-GB" dirty="0" smtClean="0">
                <a:solidFill>
                  <a:srgbClr val="CC0066"/>
                </a:solidFill>
              </a:rPr>
              <a:t> </a:t>
            </a:r>
            <a:r>
              <a:rPr lang="en-GB" dirty="0" smtClean="0"/>
              <a:t>  </a:t>
            </a:r>
            <a:r>
              <a:rPr lang="en-GB" dirty="0" smtClean="0">
                <a:solidFill>
                  <a:schemeClr val="tx2">
                    <a:lumMod val="60000"/>
                    <a:lumOff val="40000"/>
                  </a:schemeClr>
                </a:solidFill>
              </a:rPr>
              <a:t>EXCELLENCE</a:t>
            </a:r>
            <a:endParaRPr lang="en-GB" dirty="0">
              <a:solidFill>
                <a:schemeClr val="tx2">
                  <a:lumMod val="60000"/>
                  <a:lumOff val="40000"/>
                </a:schemeClr>
              </a:solidFill>
            </a:endParaRPr>
          </a:p>
        </p:txBody>
      </p:sp>
    </p:spTree>
    <p:extLst>
      <p:ext uri="{BB962C8B-B14F-4D97-AF65-F5344CB8AC3E}">
        <p14:creationId xmlns:p14="http://schemas.microsoft.com/office/powerpoint/2010/main" val="152822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lang="en-GB" sz="1800" b="1" smtClean="0">
                <a:effectLst/>
              </a:defRPr>
            </a:lvl1pPr>
          </a:lstStyle>
          <a:p>
            <a:r>
              <a:rPr lang="en-GB" dirty="0" smtClean="0">
                <a:solidFill>
                  <a:schemeClr val="accent4">
                    <a:lumMod val="60000"/>
                    <a:lumOff val="40000"/>
                  </a:schemeClr>
                </a:solidFill>
              </a:rPr>
              <a:t>VISION</a:t>
            </a:r>
            <a:r>
              <a:rPr lang="en-GB" dirty="0" smtClean="0"/>
              <a:t>   </a:t>
            </a:r>
            <a:r>
              <a:rPr lang="en-GB" dirty="0" smtClean="0">
                <a:solidFill>
                  <a:schemeClr val="accent3">
                    <a:lumMod val="60000"/>
                    <a:lumOff val="40000"/>
                  </a:schemeClr>
                </a:solidFill>
              </a:rPr>
              <a:t>OPENNESS</a:t>
            </a:r>
            <a:r>
              <a:rPr lang="en-GB" dirty="0" smtClean="0"/>
              <a:t>   </a:t>
            </a:r>
            <a:r>
              <a:rPr lang="en-GB" dirty="0" smtClean="0">
                <a:solidFill>
                  <a:schemeClr val="accent6">
                    <a:lumMod val="60000"/>
                    <a:lumOff val="40000"/>
                  </a:schemeClr>
                </a:solidFill>
              </a:rPr>
              <a:t>INTEGRITY</a:t>
            </a:r>
            <a:r>
              <a:rPr lang="en-GB" dirty="0" smtClean="0"/>
              <a:t>   </a:t>
            </a:r>
            <a:r>
              <a:rPr lang="en-GB" dirty="0" smtClean="0">
                <a:solidFill>
                  <a:srgbClr val="EA2872"/>
                </a:solidFill>
              </a:rPr>
              <a:t>COMPASSION</a:t>
            </a:r>
            <a:r>
              <a:rPr lang="en-GB" dirty="0" smtClean="0">
                <a:solidFill>
                  <a:srgbClr val="CC0066"/>
                </a:solidFill>
              </a:rPr>
              <a:t> </a:t>
            </a:r>
            <a:r>
              <a:rPr lang="en-GB" dirty="0" smtClean="0"/>
              <a:t>  </a:t>
            </a:r>
            <a:r>
              <a:rPr lang="en-GB" dirty="0" smtClean="0">
                <a:solidFill>
                  <a:schemeClr val="tx2">
                    <a:lumMod val="60000"/>
                    <a:lumOff val="40000"/>
                  </a:schemeClr>
                </a:solidFill>
              </a:rPr>
              <a:t>EXCELLENCE</a:t>
            </a:r>
            <a:endParaRPr lang="en-GB" dirty="0">
              <a:solidFill>
                <a:schemeClr val="tx2">
                  <a:lumMod val="60000"/>
                  <a:lumOff val="40000"/>
                </a:schemeClr>
              </a:solidFill>
            </a:endParaRPr>
          </a:p>
        </p:txBody>
      </p:sp>
    </p:spTree>
    <p:extLst>
      <p:ext uri="{BB962C8B-B14F-4D97-AF65-F5344CB8AC3E}">
        <p14:creationId xmlns:p14="http://schemas.microsoft.com/office/powerpoint/2010/main" val="171455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lang="en-GB" sz="1800" b="1" smtClean="0">
                <a:effectLst/>
              </a:defRPr>
            </a:lvl1pPr>
          </a:lstStyle>
          <a:p>
            <a:r>
              <a:rPr lang="en-GB" dirty="0" smtClean="0">
                <a:solidFill>
                  <a:schemeClr val="accent4">
                    <a:lumMod val="60000"/>
                    <a:lumOff val="40000"/>
                  </a:schemeClr>
                </a:solidFill>
              </a:rPr>
              <a:t>VISION</a:t>
            </a:r>
            <a:r>
              <a:rPr lang="en-GB" dirty="0" smtClean="0"/>
              <a:t>   </a:t>
            </a:r>
            <a:r>
              <a:rPr lang="en-GB" dirty="0" smtClean="0">
                <a:solidFill>
                  <a:schemeClr val="accent3">
                    <a:lumMod val="60000"/>
                    <a:lumOff val="40000"/>
                  </a:schemeClr>
                </a:solidFill>
              </a:rPr>
              <a:t>OPENNESS</a:t>
            </a:r>
            <a:r>
              <a:rPr lang="en-GB" dirty="0" smtClean="0"/>
              <a:t>   </a:t>
            </a:r>
            <a:r>
              <a:rPr lang="en-GB" dirty="0" smtClean="0">
                <a:solidFill>
                  <a:schemeClr val="accent6">
                    <a:lumMod val="60000"/>
                    <a:lumOff val="40000"/>
                  </a:schemeClr>
                </a:solidFill>
              </a:rPr>
              <a:t>INTEGRITY</a:t>
            </a:r>
            <a:r>
              <a:rPr lang="en-GB" dirty="0" smtClean="0"/>
              <a:t>   </a:t>
            </a:r>
            <a:r>
              <a:rPr lang="en-GB" dirty="0" smtClean="0">
                <a:solidFill>
                  <a:srgbClr val="EA2872"/>
                </a:solidFill>
              </a:rPr>
              <a:t>COMPASSION</a:t>
            </a:r>
            <a:r>
              <a:rPr lang="en-GB" dirty="0" smtClean="0">
                <a:solidFill>
                  <a:srgbClr val="CC0066"/>
                </a:solidFill>
              </a:rPr>
              <a:t> </a:t>
            </a:r>
            <a:r>
              <a:rPr lang="en-GB" dirty="0" smtClean="0"/>
              <a:t>  </a:t>
            </a:r>
            <a:r>
              <a:rPr lang="en-GB" dirty="0" smtClean="0">
                <a:solidFill>
                  <a:schemeClr val="tx2">
                    <a:lumMod val="60000"/>
                    <a:lumOff val="40000"/>
                  </a:schemeClr>
                </a:solidFill>
              </a:rPr>
              <a:t>EXCELLENCE</a:t>
            </a:r>
            <a:endParaRPr lang="en-GB" dirty="0">
              <a:solidFill>
                <a:schemeClr val="tx2">
                  <a:lumMod val="60000"/>
                  <a:lumOff val="40000"/>
                </a:schemeClr>
              </a:solidFill>
            </a:endParaRPr>
          </a:p>
        </p:txBody>
      </p:sp>
    </p:spTree>
    <p:extLst>
      <p:ext uri="{BB962C8B-B14F-4D97-AF65-F5344CB8AC3E}">
        <p14:creationId xmlns:p14="http://schemas.microsoft.com/office/powerpoint/2010/main" val="18078590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lang="en-GB" sz="1800" b="1" smtClean="0">
                <a:effectLst/>
              </a:defRPr>
            </a:lvl1pPr>
          </a:lstStyle>
          <a:p>
            <a:r>
              <a:rPr lang="en-GB" dirty="0" smtClean="0">
                <a:solidFill>
                  <a:schemeClr val="accent4">
                    <a:lumMod val="60000"/>
                    <a:lumOff val="40000"/>
                  </a:schemeClr>
                </a:solidFill>
              </a:rPr>
              <a:t>VISION</a:t>
            </a:r>
            <a:r>
              <a:rPr lang="en-GB" dirty="0" smtClean="0"/>
              <a:t>   </a:t>
            </a:r>
            <a:r>
              <a:rPr lang="en-GB" dirty="0" smtClean="0">
                <a:solidFill>
                  <a:schemeClr val="accent3">
                    <a:lumMod val="60000"/>
                    <a:lumOff val="40000"/>
                  </a:schemeClr>
                </a:solidFill>
              </a:rPr>
              <a:t>OPENNESS</a:t>
            </a:r>
            <a:r>
              <a:rPr lang="en-GB" dirty="0" smtClean="0"/>
              <a:t>   </a:t>
            </a:r>
            <a:r>
              <a:rPr lang="en-GB" dirty="0" smtClean="0">
                <a:solidFill>
                  <a:schemeClr val="accent6">
                    <a:lumMod val="60000"/>
                    <a:lumOff val="40000"/>
                  </a:schemeClr>
                </a:solidFill>
              </a:rPr>
              <a:t>INTEGRITY</a:t>
            </a:r>
            <a:r>
              <a:rPr lang="en-GB" dirty="0" smtClean="0"/>
              <a:t>   </a:t>
            </a:r>
            <a:r>
              <a:rPr lang="en-GB" dirty="0" smtClean="0">
                <a:solidFill>
                  <a:srgbClr val="EA2872"/>
                </a:solidFill>
              </a:rPr>
              <a:t>COMPASSION</a:t>
            </a:r>
            <a:r>
              <a:rPr lang="en-GB" dirty="0" smtClean="0">
                <a:solidFill>
                  <a:srgbClr val="CC0066"/>
                </a:solidFill>
              </a:rPr>
              <a:t> </a:t>
            </a:r>
            <a:r>
              <a:rPr lang="en-GB" dirty="0" smtClean="0"/>
              <a:t>  </a:t>
            </a:r>
            <a:r>
              <a:rPr lang="en-GB" dirty="0" smtClean="0">
                <a:solidFill>
                  <a:schemeClr val="tx2">
                    <a:lumMod val="60000"/>
                    <a:lumOff val="40000"/>
                  </a:schemeClr>
                </a:solidFill>
              </a:rPr>
              <a:t>EXCELLENCE</a:t>
            </a:r>
            <a:endParaRPr lang="en-GB" dirty="0">
              <a:solidFill>
                <a:schemeClr val="tx2">
                  <a:lumMod val="60000"/>
                  <a:lumOff val="40000"/>
                </a:schemeClr>
              </a:solidFill>
            </a:endParaRPr>
          </a:p>
        </p:txBody>
      </p:sp>
    </p:spTree>
    <p:extLst>
      <p:ext uri="{BB962C8B-B14F-4D97-AF65-F5344CB8AC3E}">
        <p14:creationId xmlns:p14="http://schemas.microsoft.com/office/powerpoint/2010/main" val="4294870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lang="en-GB" sz="1800" b="1" smtClean="0">
                <a:effectLst/>
              </a:defRPr>
            </a:lvl1pPr>
          </a:lstStyle>
          <a:p>
            <a:r>
              <a:rPr lang="en-GB" dirty="0" smtClean="0">
                <a:solidFill>
                  <a:schemeClr val="accent4">
                    <a:lumMod val="60000"/>
                    <a:lumOff val="40000"/>
                  </a:schemeClr>
                </a:solidFill>
              </a:rPr>
              <a:t>VISION</a:t>
            </a:r>
            <a:r>
              <a:rPr lang="en-GB" dirty="0" smtClean="0"/>
              <a:t>   </a:t>
            </a:r>
            <a:r>
              <a:rPr lang="en-GB" dirty="0" smtClean="0">
                <a:solidFill>
                  <a:schemeClr val="accent3">
                    <a:lumMod val="60000"/>
                    <a:lumOff val="40000"/>
                  </a:schemeClr>
                </a:solidFill>
              </a:rPr>
              <a:t>OPENNESS</a:t>
            </a:r>
            <a:r>
              <a:rPr lang="en-GB" dirty="0" smtClean="0"/>
              <a:t>   </a:t>
            </a:r>
            <a:r>
              <a:rPr lang="en-GB" dirty="0" smtClean="0">
                <a:solidFill>
                  <a:schemeClr val="accent6">
                    <a:lumMod val="60000"/>
                    <a:lumOff val="40000"/>
                  </a:schemeClr>
                </a:solidFill>
              </a:rPr>
              <a:t>INTEGRITY</a:t>
            </a:r>
            <a:r>
              <a:rPr lang="en-GB" dirty="0" smtClean="0"/>
              <a:t>   </a:t>
            </a:r>
            <a:r>
              <a:rPr lang="en-GB" dirty="0" smtClean="0">
                <a:solidFill>
                  <a:srgbClr val="EA2872"/>
                </a:solidFill>
              </a:rPr>
              <a:t>COMPASSION</a:t>
            </a:r>
            <a:r>
              <a:rPr lang="en-GB" dirty="0" smtClean="0">
                <a:solidFill>
                  <a:srgbClr val="CC0066"/>
                </a:solidFill>
              </a:rPr>
              <a:t> </a:t>
            </a:r>
            <a:r>
              <a:rPr lang="en-GB" dirty="0" smtClean="0"/>
              <a:t>  </a:t>
            </a:r>
            <a:r>
              <a:rPr lang="en-GB" dirty="0" smtClean="0">
                <a:solidFill>
                  <a:schemeClr val="tx2">
                    <a:lumMod val="60000"/>
                    <a:lumOff val="40000"/>
                  </a:schemeClr>
                </a:solidFill>
              </a:rPr>
              <a:t>EXCELLENCE</a:t>
            </a:r>
            <a:endParaRPr lang="en-GB" dirty="0">
              <a:solidFill>
                <a:schemeClr val="tx2">
                  <a:lumMod val="60000"/>
                  <a:lumOff val="40000"/>
                </a:schemeClr>
              </a:solidFill>
            </a:endParaRPr>
          </a:p>
        </p:txBody>
      </p:sp>
    </p:spTree>
    <p:extLst>
      <p:ext uri="{BB962C8B-B14F-4D97-AF65-F5344CB8AC3E}">
        <p14:creationId xmlns:p14="http://schemas.microsoft.com/office/powerpoint/2010/main" val="212345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4"/>
          <p:cNvSpPr>
            <a:spLocks noGrp="1"/>
          </p:cNvSpPr>
          <p:nvPr>
            <p:ph type="ftr" sz="quarter" idx="10"/>
          </p:nvPr>
        </p:nvSpPr>
        <p:spPr>
          <a:xfrm>
            <a:off x="467544" y="6356350"/>
            <a:ext cx="8208912" cy="365125"/>
          </a:xfrm>
          <a:prstGeom prst="rect">
            <a:avLst/>
          </a:prstGeom>
        </p:spPr>
        <p:txBody>
          <a:bodyPr vert="horz" lIns="91440" tIns="45720" rIns="91440" bIns="45720" rtlCol="0" anchor="ctr"/>
          <a:lstStyle>
            <a:lvl1pPr algn="ctr">
              <a:defRPr lang="en-GB" sz="1800" b="1" smtClean="0">
                <a:effectLst/>
              </a:defRPr>
            </a:lvl1pPr>
          </a:lstStyle>
          <a:p>
            <a:r>
              <a:rPr lang="en-GB" dirty="0" smtClean="0">
                <a:solidFill>
                  <a:schemeClr val="accent4">
                    <a:lumMod val="60000"/>
                    <a:lumOff val="40000"/>
                  </a:schemeClr>
                </a:solidFill>
              </a:rPr>
              <a:t>VISION</a:t>
            </a:r>
            <a:r>
              <a:rPr lang="en-GB" dirty="0" smtClean="0"/>
              <a:t>   </a:t>
            </a:r>
            <a:r>
              <a:rPr lang="en-GB" dirty="0" smtClean="0">
                <a:solidFill>
                  <a:schemeClr val="accent3">
                    <a:lumMod val="60000"/>
                    <a:lumOff val="40000"/>
                  </a:schemeClr>
                </a:solidFill>
              </a:rPr>
              <a:t>OPENNESS</a:t>
            </a:r>
            <a:r>
              <a:rPr lang="en-GB" dirty="0" smtClean="0"/>
              <a:t>   </a:t>
            </a:r>
            <a:r>
              <a:rPr lang="en-GB" dirty="0" smtClean="0">
                <a:solidFill>
                  <a:schemeClr val="accent6">
                    <a:lumMod val="60000"/>
                    <a:lumOff val="40000"/>
                  </a:schemeClr>
                </a:solidFill>
              </a:rPr>
              <a:t>INTEGRITY</a:t>
            </a:r>
            <a:r>
              <a:rPr lang="en-GB" dirty="0" smtClean="0"/>
              <a:t>   </a:t>
            </a:r>
            <a:r>
              <a:rPr lang="en-GB" dirty="0" smtClean="0">
                <a:solidFill>
                  <a:srgbClr val="EA2872"/>
                </a:solidFill>
              </a:rPr>
              <a:t>COMPASSION</a:t>
            </a:r>
            <a:r>
              <a:rPr lang="en-GB" dirty="0" smtClean="0">
                <a:solidFill>
                  <a:srgbClr val="CC0066"/>
                </a:solidFill>
              </a:rPr>
              <a:t> </a:t>
            </a:r>
            <a:r>
              <a:rPr lang="en-GB" dirty="0" smtClean="0"/>
              <a:t>  </a:t>
            </a:r>
            <a:r>
              <a:rPr lang="en-GB" dirty="0" smtClean="0">
                <a:solidFill>
                  <a:schemeClr val="tx2">
                    <a:lumMod val="60000"/>
                    <a:lumOff val="40000"/>
                  </a:schemeClr>
                </a:solidFill>
              </a:rPr>
              <a:t>EXCELLENCE</a:t>
            </a:r>
            <a:endParaRPr lang="en-GB" dirty="0">
              <a:solidFill>
                <a:schemeClr val="tx2">
                  <a:lumMod val="60000"/>
                  <a:lumOff val="40000"/>
                </a:schemeClr>
              </a:solidFill>
            </a:endParaRPr>
          </a:p>
        </p:txBody>
      </p:sp>
    </p:spTree>
    <p:extLst>
      <p:ext uri="{BB962C8B-B14F-4D97-AF65-F5344CB8AC3E}">
        <p14:creationId xmlns:p14="http://schemas.microsoft.com/office/powerpoint/2010/main" val="330985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lang="en-GB" sz="1800" b="1" smtClean="0">
                <a:effectLst/>
              </a:defRPr>
            </a:lvl1pPr>
          </a:lstStyle>
          <a:p>
            <a:r>
              <a:rPr lang="en-GB" dirty="0" smtClean="0">
                <a:solidFill>
                  <a:schemeClr val="accent4">
                    <a:lumMod val="60000"/>
                    <a:lumOff val="40000"/>
                  </a:schemeClr>
                </a:solidFill>
              </a:rPr>
              <a:t>VISION</a:t>
            </a:r>
            <a:r>
              <a:rPr lang="en-GB" dirty="0" smtClean="0"/>
              <a:t>   </a:t>
            </a:r>
            <a:r>
              <a:rPr lang="en-GB" dirty="0" smtClean="0">
                <a:solidFill>
                  <a:schemeClr val="accent3">
                    <a:lumMod val="60000"/>
                    <a:lumOff val="40000"/>
                  </a:schemeClr>
                </a:solidFill>
              </a:rPr>
              <a:t>OPENNESS</a:t>
            </a:r>
            <a:r>
              <a:rPr lang="en-GB" dirty="0" smtClean="0"/>
              <a:t>   </a:t>
            </a:r>
            <a:r>
              <a:rPr lang="en-GB" dirty="0" smtClean="0">
                <a:solidFill>
                  <a:schemeClr val="accent6">
                    <a:lumMod val="60000"/>
                    <a:lumOff val="40000"/>
                  </a:schemeClr>
                </a:solidFill>
              </a:rPr>
              <a:t>INTEGRITY</a:t>
            </a:r>
            <a:r>
              <a:rPr lang="en-GB" dirty="0" smtClean="0"/>
              <a:t>   </a:t>
            </a:r>
            <a:r>
              <a:rPr lang="en-GB" dirty="0" smtClean="0">
                <a:solidFill>
                  <a:srgbClr val="EA2872"/>
                </a:solidFill>
              </a:rPr>
              <a:t>COMPASSION</a:t>
            </a:r>
            <a:r>
              <a:rPr lang="en-GB" dirty="0" smtClean="0">
                <a:solidFill>
                  <a:srgbClr val="CC0066"/>
                </a:solidFill>
              </a:rPr>
              <a:t> </a:t>
            </a:r>
            <a:r>
              <a:rPr lang="en-GB" dirty="0" smtClean="0"/>
              <a:t>  </a:t>
            </a:r>
            <a:r>
              <a:rPr lang="en-GB" dirty="0" smtClean="0">
                <a:solidFill>
                  <a:schemeClr val="tx2">
                    <a:lumMod val="60000"/>
                    <a:lumOff val="40000"/>
                  </a:schemeClr>
                </a:solidFill>
              </a:rPr>
              <a:t>EXCELLENCE</a:t>
            </a:r>
            <a:endParaRPr lang="en-GB" dirty="0">
              <a:solidFill>
                <a:schemeClr val="tx2">
                  <a:lumMod val="60000"/>
                  <a:lumOff val="40000"/>
                </a:schemeClr>
              </a:solidFill>
            </a:endParaRPr>
          </a:p>
        </p:txBody>
      </p:sp>
    </p:spTree>
    <p:extLst>
      <p:ext uri="{BB962C8B-B14F-4D97-AF65-F5344CB8AC3E}">
        <p14:creationId xmlns:p14="http://schemas.microsoft.com/office/powerpoint/2010/main" val="187874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lang="en-GB" sz="1800" b="1" smtClean="0">
                <a:effectLst/>
              </a:defRPr>
            </a:lvl1pPr>
          </a:lstStyle>
          <a:p>
            <a:r>
              <a:rPr lang="en-GB" dirty="0" smtClean="0">
                <a:solidFill>
                  <a:schemeClr val="accent4">
                    <a:lumMod val="60000"/>
                    <a:lumOff val="40000"/>
                  </a:schemeClr>
                </a:solidFill>
              </a:rPr>
              <a:t>VISION</a:t>
            </a:r>
            <a:r>
              <a:rPr lang="en-GB" dirty="0" smtClean="0"/>
              <a:t>   </a:t>
            </a:r>
            <a:r>
              <a:rPr lang="en-GB" dirty="0" smtClean="0">
                <a:solidFill>
                  <a:schemeClr val="accent3">
                    <a:lumMod val="60000"/>
                    <a:lumOff val="40000"/>
                  </a:schemeClr>
                </a:solidFill>
              </a:rPr>
              <a:t>OPENNESS</a:t>
            </a:r>
            <a:r>
              <a:rPr lang="en-GB" dirty="0" smtClean="0"/>
              <a:t>   </a:t>
            </a:r>
            <a:r>
              <a:rPr lang="en-GB" dirty="0" smtClean="0">
                <a:solidFill>
                  <a:schemeClr val="accent6">
                    <a:lumMod val="60000"/>
                    <a:lumOff val="40000"/>
                  </a:schemeClr>
                </a:solidFill>
              </a:rPr>
              <a:t>INTEGRITY</a:t>
            </a:r>
            <a:r>
              <a:rPr lang="en-GB" dirty="0" smtClean="0"/>
              <a:t>   </a:t>
            </a:r>
            <a:r>
              <a:rPr lang="en-GB" dirty="0" smtClean="0">
                <a:solidFill>
                  <a:srgbClr val="EA2872"/>
                </a:solidFill>
              </a:rPr>
              <a:t>COMPASSION</a:t>
            </a:r>
            <a:r>
              <a:rPr lang="en-GB" dirty="0" smtClean="0">
                <a:solidFill>
                  <a:srgbClr val="CC0066"/>
                </a:solidFill>
              </a:rPr>
              <a:t> </a:t>
            </a:r>
            <a:r>
              <a:rPr lang="en-GB" dirty="0" smtClean="0"/>
              <a:t>  </a:t>
            </a:r>
            <a:r>
              <a:rPr lang="en-GB" dirty="0" smtClean="0">
                <a:solidFill>
                  <a:schemeClr val="tx2">
                    <a:lumMod val="60000"/>
                    <a:lumOff val="40000"/>
                  </a:schemeClr>
                </a:solidFill>
              </a:rPr>
              <a:t>EXCELLENCE</a:t>
            </a:r>
            <a:endParaRPr lang="en-GB" dirty="0">
              <a:solidFill>
                <a:schemeClr val="tx2">
                  <a:lumMod val="60000"/>
                  <a:lumOff val="40000"/>
                </a:schemeClr>
              </a:solidFill>
            </a:endParaRPr>
          </a:p>
        </p:txBody>
      </p:sp>
    </p:spTree>
    <p:extLst>
      <p:ext uri="{BB962C8B-B14F-4D97-AF65-F5344CB8AC3E}">
        <p14:creationId xmlns:p14="http://schemas.microsoft.com/office/powerpoint/2010/main" val="403712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lang="en-GB" sz="1800" b="1" smtClean="0">
                <a:effectLst/>
              </a:defRPr>
            </a:lvl1pPr>
          </a:lstStyle>
          <a:p>
            <a:r>
              <a:rPr lang="en-GB" dirty="0" smtClean="0">
                <a:solidFill>
                  <a:schemeClr val="accent4">
                    <a:lumMod val="60000"/>
                    <a:lumOff val="40000"/>
                  </a:schemeClr>
                </a:solidFill>
              </a:rPr>
              <a:t>VISION</a:t>
            </a:r>
            <a:r>
              <a:rPr lang="en-GB" dirty="0" smtClean="0"/>
              <a:t>   </a:t>
            </a:r>
            <a:r>
              <a:rPr lang="en-GB" dirty="0" smtClean="0">
                <a:solidFill>
                  <a:schemeClr val="accent3">
                    <a:lumMod val="60000"/>
                    <a:lumOff val="40000"/>
                  </a:schemeClr>
                </a:solidFill>
              </a:rPr>
              <a:t>OPENNESS</a:t>
            </a:r>
            <a:r>
              <a:rPr lang="en-GB" dirty="0" smtClean="0"/>
              <a:t>   </a:t>
            </a:r>
            <a:r>
              <a:rPr lang="en-GB" dirty="0" smtClean="0">
                <a:solidFill>
                  <a:schemeClr val="accent6">
                    <a:lumMod val="60000"/>
                    <a:lumOff val="40000"/>
                  </a:schemeClr>
                </a:solidFill>
              </a:rPr>
              <a:t>INTEGRITY</a:t>
            </a:r>
            <a:r>
              <a:rPr lang="en-GB" dirty="0" smtClean="0"/>
              <a:t>   </a:t>
            </a:r>
            <a:r>
              <a:rPr lang="en-GB" dirty="0" smtClean="0">
                <a:solidFill>
                  <a:srgbClr val="EA2872"/>
                </a:solidFill>
              </a:rPr>
              <a:t>COMPASSION</a:t>
            </a:r>
            <a:r>
              <a:rPr lang="en-GB" dirty="0" smtClean="0">
                <a:solidFill>
                  <a:srgbClr val="CC0066"/>
                </a:solidFill>
              </a:rPr>
              <a:t> </a:t>
            </a:r>
            <a:r>
              <a:rPr lang="en-GB" dirty="0" smtClean="0"/>
              <a:t>  </a:t>
            </a:r>
            <a:r>
              <a:rPr lang="en-GB" dirty="0" smtClean="0">
                <a:solidFill>
                  <a:schemeClr val="tx2">
                    <a:lumMod val="60000"/>
                    <a:lumOff val="40000"/>
                  </a:schemeClr>
                </a:solidFill>
              </a:rPr>
              <a:t>EXCELLENCE</a:t>
            </a:r>
            <a:endParaRPr lang="en-GB" dirty="0">
              <a:solidFill>
                <a:schemeClr val="tx2">
                  <a:lumMod val="60000"/>
                  <a:lumOff val="40000"/>
                </a:schemeClr>
              </a:solidFill>
            </a:endParaRPr>
          </a:p>
        </p:txBody>
      </p:sp>
    </p:spTree>
    <p:extLst>
      <p:ext uri="{BB962C8B-B14F-4D97-AF65-F5344CB8AC3E}">
        <p14:creationId xmlns:p14="http://schemas.microsoft.com/office/powerpoint/2010/main" val="1663597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lang="en-GB" sz="1800" b="1" smtClean="0">
                <a:effectLst/>
              </a:defRPr>
            </a:lvl1pPr>
          </a:lstStyle>
          <a:p>
            <a:r>
              <a:rPr lang="en-GB" dirty="0" smtClean="0">
                <a:solidFill>
                  <a:schemeClr val="accent4">
                    <a:lumMod val="60000"/>
                    <a:lumOff val="40000"/>
                  </a:schemeClr>
                </a:solidFill>
              </a:rPr>
              <a:t>VISION</a:t>
            </a:r>
            <a:r>
              <a:rPr lang="en-GB" dirty="0" smtClean="0"/>
              <a:t>   </a:t>
            </a:r>
            <a:r>
              <a:rPr lang="en-GB" dirty="0" smtClean="0">
                <a:solidFill>
                  <a:schemeClr val="accent3">
                    <a:lumMod val="60000"/>
                    <a:lumOff val="40000"/>
                  </a:schemeClr>
                </a:solidFill>
              </a:rPr>
              <a:t>OPENNESS</a:t>
            </a:r>
            <a:r>
              <a:rPr lang="en-GB" dirty="0" smtClean="0"/>
              <a:t>   </a:t>
            </a:r>
            <a:r>
              <a:rPr lang="en-GB" dirty="0" smtClean="0">
                <a:solidFill>
                  <a:schemeClr val="accent6">
                    <a:lumMod val="60000"/>
                    <a:lumOff val="40000"/>
                  </a:schemeClr>
                </a:solidFill>
              </a:rPr>
              <a:t>INTEGRITY</a:t>
            </a:r>
            <a:r>
              <a:rPr lang="en-GB" dirty="0" smtClean="0"/>
              <a:t>   </a:t>
            </a:r>
            <a:r>
              <a:rPr lang="en-GB" dirty="0" smtClean="0">
                <a:solidFill>
                  <a:srgbClr val="EA2872"/>
                </a:solidFill>
              </a:rPr>
              <a:t>COMPASSION</a:t>
            </a:r>
            <a:r>
              <a:rPr lang="en-GB" dirty="0" smtClean="0">
                <a:solidFill>
                  <a:srgbClr val="CC0066"/>
                </a:solidFill>
              </a:rPr>
              <a:t> </a:t>
            </a:r>
            <a:r>
              <a:rPr lang="en-GB" dirty="0" smtClean="0"/>
              <a:t>  </a:t>
            </a:r>
            <a:r>
              <a:rPr lang="en-GB" dirty="0" smtClean="0">
                <a:solidFill>
                  <a:schemeClr val="tx2">
                    <a:lumMod val="60000"/>
                    <a:lumOff val="40000"/>
                  </a:schemeClr>
                </a:solidFill>
              </a:rPr>
              <a:t>EXCELLENCE</a:t>
            </a:r>
            <a:endParaRPr lang="en-GB" dirty="0">
              <a:solidFill>
                <a:schemeClr val="tx2">
                  <a:lumMod val="60000"/>
                  <a:lumOff val="40000"/>
                </a:schemeClr>
              </a:solidFill>
            </a:endParaRPr>
          </a:p>
        </p:txBody>
      </p:sp>
    </p:spTree>
    <p:extLst>
      <p:ext uri="{BB962C8B-B14F-4D97-AF65-F5344CB8AC3E}">
        <p14:creationId xmlns:p14="http://schemas.microsoft.com/office/powerpoint/2010/main" val="414390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3"/>
          <p:cNvSpPr/>
          <p:nvPr userDrawn="1"/>
        </p:nvSpPr>
        <p:spPr>
          <a:xfrm>
            <a:off x="167662" y="1469735"/>
            <a:ext cx="1763688" cy="72008"/>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1931350" y="1469735"/>
            <a:ext cx="1763688" cy="72008"/>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3695038" y="1469735"/>
            <a:ext cx="1763688" cy="7200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459702" y="1469735"/>
            <a:ext cx="1763688" cy="72008"/>
          </a:xfrm>
          <a:prstGeom prst="rect">
            <a:avLst/>
          </a:prstGeom>
          <a:solidFill>
            <a:srgbClr val="CC0066"/>
          </a:solidFill>
          <a:ln>
            <a:solidFill>
              <a:srgbClr val="EA2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7223390" y="1469735"/>
            <a:ext cx="1763688" cy="7200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lang="en-GB" sz="1800" b="1" smtClean="0">
                <a:effectLst/>
              </a:defRPr>
            </a:lvl1pPr>
          </a:lstStyle>
          <a:p>
            <a:r>
              <a:rPr lang="en-GB" dirty="0" smtClean="0">
                <a:solidFill>
                  <a:schemeClr val="accent4">
                    <a:lumMod val="60000"/>
                    <a:lumOff val="40000"/>
                  </a:schemeClr>
                </a:solidFill>
              </a:rPr>
              <a:t>VISION</a:t>
            </a:r>
            <a:r>
              <a:rPr lang="en-GB" dirty="0" smtClean="0"/>
              <a:t>   </a:t>
            </a:r>
            <a:r>
              <a:rPr lang="en-GB" dirty="0" smtClean="0">
                <a:solidFill>
                  <a:schemeClr val="accent3">
                    <a:lumMod val="60000"/>
                    <a:lumOff val="40000"/>
                  </a:schemeClr>
                </a:solidFill>
              </a:rPr>
              <a:t>OPENNESS</a:t>
            </a:r>
            <a:r>
              <a:rPr lang="en-GB" dirty="0" smtClean="0"/>
              <a:t>   </a:t>
            </a:r>
            <a:r>
              <a:rPr lang="en-GB" dirty="0" smtClean="0">
                <a:solidFill>
                  <a:schemeClr val="accent6">
                    <a:lumMod val="60000"/>
                    <a:lumOff val="40000"/>
                  </a:schemeClr>
                </a:solidFill>
              </a:rPr>
              <a:t>INTEGRITY</a:t>
            </a:r>
            <a:r>
              <a:rPr lang="en-GB" dirty="0" smtClean="0"/>
              <a:t>   </a:t>
            </a:r>
            <a:r>
              <a:rPr lang="en-GB" dirty="0" smtClean="0">
                <a:solidFill>
                  <a:srgbClr val="EA2872"/>
                </a:solidFill>
              </a:rPr>
              <a:t>COMPASSION</a:t>
            </a:r>
            <a:r>
              <a:rPr lang="en-GB" dirty="0" smtClean="0">
                <a:solidFill>
                  <a:srgbClr val="CC0066"/>
                </a:solidFill>
              </a:rPr>
              <a:t> </a:t>
            </a:r>
            <a:r>
              <a:rPr lang="en-GB" dirty="0" smtClean="0"/>
              <a:t>  </a:t>
            </a:r>
            <a:r>
              <a:rPr lang="en-GB" dirty="0" smtClean="0">
                <a:solidFill>
                  <a:schemeClr val="tx2">
                    <a:lumMod val="60000"/>
                    <a:lumOff val="40000"/>
                  </a:schemeClr>
                </a:solidFill>
              </a:rPr>
              <a:t>EXCELLENCE</a:t>
            </a:r>
            <a:endParaRPr lang="en-GB" dirty="0">
              <a:solidFill>
                <a:schemeClr val="tx2">
                  <a:lumMod val="60000"/>
                  <a:lumOff val="40000"/>
                </a:schemeClr>
              </a:solidFill>
            </a:endParaRPr>
          </a:p>
        </p:txBody>
      </p:sp>
      <p:pic>
        <p:nvPicPr>
          <p:cNvPr id="12" name="Picture 1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66049" y="188640"/>
            <a:ext cx="1198439" cy="61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217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052736"/>
            <a:ext cx="7772400" cy="610642"/>
          </a:xfrm>
        </p:spPr>
        <p:txBody>
          <a:bodyPr>
            <a:noAutofit/>
          </a:bodyPr>
          <a:lstStyle/>
          <a:p>
            <a:r>
              <a:rPr lang="en-GB" sz="3200" dirty="0" smtClean="0"/>
              <a:t/>
            </a:r>
            <a:br>
              <a:rPr lang="en-GB" sz="3200" dirty="0" smtClean="0"/>
            </a:br>
            <a:endParaRPr lang="en-GB" sz="3200" dirty="0"/>
          </a:p>
        </p:txBody>
      </p:sp>
      <p:sp>
        <p:nvSpPr>
          <p:cNvPr id="3" name="Subtitle 2"/>
          <p:cNvSpPr>
            <a:spLocks noGrp="1"/>
          </p:cNvSpPr>
          <p:nvPr>
            <p:ph type="subTitle" idx="1"/>
          </p:nvPr>
        </p:nvSpPr>
        <p:spPr>
          <a:xfrm>
            <a:off x="1297356" y="5192491"/>
            <a:ext cx="6400800" cy="792088"/>
          </a:xfrm>
        </p:spPr>
        <p:txBody>
          <a:bodyPr>
            <a:noAutofit/>
          </a:bodyPr>
          <a:lstStyle/>
          <a:p>
            <a:r>
              <a:rPr lang="en-GB" sz="2000" dirty="0" smtClean="0">
                <a:solidFill>
                  <a:srgbClr val="7030A0"/>
                </a:solidFill>
                <a:latin typeface="Arial" panose="020B0604020202020204" pitchFamily="34" charset="0"/>
                <a:cs typeface="Arial" panose="020B0604020202020204" pitchFamily="34" charset="0"/>
              </a:rPr>
              <a:t>Joy Redwood- Enhanced Care / Falls  Lead </a:t>
            </a:r>
          </a:p>
          <a:p>
            <a:r>
              <a:rPr lang="en-GB" sz="2000" dirty="0" smtClean="0">
                <a:solidFill>
                  <a:srgbClr val="7030A0"/>
                </a:solidFill>
                <a:latin typeface="Arial" panose="020B0604020202020204" pitchFamily="34" charset="0"/>
                <a:cs typeface="Arial" panose="020B0604020202020204" pitchFamily="34" charset="0"/>
              </a:rPr>
              <a:t> 2025                    </a:t>
            </a:r>
            <a:endParaRPr lang="en-GB" sz="2000" dirty="0">
              <a:solidFill>
                <a:srgbClr val="7030A0"/>
              </a:solidFill>
              <a:latin typeface="Arial" panose="020B0604020202020204" pitchFamily="34" charset="0"/>
              <a:cs typeface="Arial" panose="020B0604020202020204" pitchFamily="34" charset="0"/>
            </a:endParaRPr>
          </a:p>
          <a:p>
            <a:r>
              <a:rPr lang="en-GB" sz="2000" dirty="0" smtClean="0">
                <a:solidFill>
                  <a:srgbClr val="7030A0"/>
                </a:solidFill>
                <a:latin typeface="Arial" panose="020B0604020202020204" pitchFamily="34" charset="0"/>
                <a:cs typeface="Arial" panose="020B0604020202020204" pitchFamily="34" charset="0"/>
              </a:rPr>
              <a:t> </a:t>
            </a:r>
            <a:endParaRPr lang="en-GB" sz="2000" dirty="0">
              <a:solidFill>
                <a:srgbClr val="7030A0"/>
              </a:solidFill>
              <a:latin typeface="Arial" panose="020B0604020202020204" pitchFamily="34" charset="0"/>
              <a:cs typeface="Arial" panose="020B0604020202020204" pitchFamily="34" charset="0"/>
            </a:endParaRPr>
          </a:p>
        </p:txBody>
      </p:sp>
      <p:sp>
        <p:nvSpPr>
          <p:cNvPr id="7" name="Rectangle 6"/>
          <p:cNvSpPr/>
          <p:nvPr/>
        </p:nvSpPr>
        <p:spPr>
          <a:xfrm>
            <a:off x="1095331" y="111433"/>
            <a:ext cx="6804875" cy="1938992"/>
          </a:xfrm>
          <a:prstGeom prst="rect">
            <a:avLst/>
          </a:prstGeom>
          <a:noFill/>
        </p:spPr>
        <p:txBody>
          <a:bodyPr wrap="none" lIns="91440" tIns="45720" rIns="91440" bIns="45720">
            <a:spAutoFit/>
          </a:bodyPr>
          <a:lstStyle/>
          <a:p>
            <a:pPr algn="ctr"/>
            <a:endParaRPr lang="en-GB" sz="3200" b="1" dirty="0" smtClean="0">
              <a:ln w="22225">
                <a:solidFill>
                  <a:schemeClr val="accent2"/>
                </a:solidFill>
                <a:prstDash val="solid"/>
              </a:ln>
              <a:solidFill>
                <a:schemeClr val="accent2">
                  <a:lumMod val="40000"/>
                  <a:lumOff val="60000"/>
                </a:schemeClr>
              </a:solidFill>
            </a:endParaRPr>
          </a:p>
          <a:p>
            <a:pPr algn="ctr"/>
            <a:r>
              <a:rPr lang="en-GB" sz="3200" b="1" dirty="0" smtClean="0">
                <a:ln w="22225">
                  <a:solidFill>
                    <a:schemeClr val="accent2"/>
                  </a:solidFill>
                  <a:prstDash val="solid"/>
                </a:ln>
                <a:solidFill>
                  <a:schemeClr val="accent2">
                    <a:lumMod val="40000"/>
                    <a:lumOff val="60000"/>
                  </a:schemeClr>
                </a:solidFill>
              </a:rPr>
              <a:t>Enhanced Care Observations</a:t>
            </a:r>
          </a:p>
          <a:p>
            <a:pPr algn="ctr"/>
            <a:r>
              <a:rPr lang="en-GB" sz="2400" b="1" dirty="0" smtClean="0">
                <a:ln w="22225">
                  <a:solidFill>
                    <a:schemeClr val="accent2"/>
                  </a:solidFill>
                  <a:prstDash val="solid"/>
                </a:ln>
                <a:solidFill>
                  <a:schemeClr val="accent2">
                    <a:lumMod val="40000"/>
                    <a:lumOff val="60000"/>
                  </a:schemeClr>
                </a:solidFill>
              </a:rPr>
              <a:t>A Guide for NHSP Staff working at Bolton NHS Trust </a:t>
            </a:r>
          </a:p>
          <a:p>
            <a:pPr algn="ctr"/>
            <a:r>
              <a:rPr lang="en-GB" sz="3200" b="1" dirty="0" smtClean="0">
                <a:ln w="22225">
                  <a:solidFill>
                    <a:schemeClr val="accent2"/>
                  </a:solidFill>
                  <a:prstDash val="solid"/>
                </a:ln>
                <a:solidFill>
                  <a:schemeClr val="accent2">
                    <a:lumMod val="40000"/>
                    <a:lumOff val="60000"/>
                  </a:schemeClr>
                </a:solidFill>
              </a:rPr>
              <a:t> </a:t>
            </a:r>
            <a:endParaRPr lang="en-GB" sz="1600" b="1" dirty="0" smtClean="0">
              <a:ln w="22225">
                <a:solidFill>
                  <a:schemeClr val="accent2"/>
                </a:solidFill>
                <a:prstDash val="solid"/>
              </a:ln>
              <a:solidFill>
                <a:schemeClr val="accent2">
                  <a:lumMod val="40000"/>
                  <a:lumOff val="60000"/>
                </a:schemeClr>
              </a:solidFill>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763688" y="2276872"/>
            <a:ext cx="5550535" cy="2352183"/>
          </a:xfrm>
          <a:prstGeom prst="rect">
            <a:avLst/>
          </a:prstGeom>
        </p:spPr>
      </p:pic>
    </p:spTree>
    <p:extLst>
      <p:ext uri="{BB962C8B-B14F-4D97-AF65-F5344CB8AC3E}">
        <p14:creationId xmlns:p14="http://schemas.microsoft.com/office/powerpoint/2010/main" val="605969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Where to find ABC Charts</a:t>
            </a:r>
            <a:endParaRPr lang="en-GB" dirty="0">
              <a:solidFill>
                <a:srgbClr val="7030A0"/>
              </a:solidFill>
            </a:endParaRPr>
          </a:p>
        </p:txBody>
      </p:sp>
      <p:pic>
        <p:nvPicPr>
          <p:cNvPr id="4" name="Content Placeholder 3"/>
          <p:cNvPicPr>
            <a:picLocks noGrp="1" noChangeAspect="1"/>
          </p:cNvPicPr>
          <p:nvPr>
            <p:ph idx="1"/>
          </p:nvPr>
        </p:nvPicPr>
        <p:blipFill rotWithShape="1">
          <a:blip r:embed="rId2"/>
          <a:srcRect t="12576" b="6198"/>
          <a:stretch/>
        </p:blipFill>
        <p:spPr>
          <a:xfrm>
            <a:off x="457200" y="1774252"/>
            <a:ext cx="8229600" cy="4177859"/>
          </a:xfrm>
          <a:prstGeom prst="rect">
            <a:avLst/>
          </a:prstGeom>
        </p:spPr>
      </p:pic>
      <p:sp>
        <p:nvSpPr>
          <p:cNvPr id="5" name="TextBox 4"/>
          <p:cNvSpPr txBox="1"/>
          <p:nvPr/>
        </p:nvSpPr>
        <p:spPr>
          <a:xfrm>
            <a:off x="1691680" y="4149080"/>
            <a:ext cx="1179095" cy="861774"/>
          </a:xfrm>
          <a:prstGeom prst="rect">
            <a:avLst/>
          </a:prstGeom>
          <a:noFill/>
        </p:spPr>
        <p:txBody>
          <a:bodyPr wrap="square" rtlCol="0">
            <a:spAutoFit/>
          </a:bodyPr>
          <a:lstStyle/>
          <a:p>
            <a:r>
              <a:rPr lang="en-US" sz="1000" b="1" u="sng" dirty="0" smtClean="0"/>
              <a:t>Step 4</a:t>
            </a:r>
            <a:r>
              <a:rPr lang="en-US" sz="1000" dirty="0" smtClean="0"/>
              <a:t>: Begin to fill each section out. </a:t>
            </a:r>
          </a:p>
          <a:p>
            <a:r>
              <a:rPr lang="en-US" sz="1000" dirty="0" smtClean="0"/>
              <a:t>Starting with the </a:t>
            </a:r>
            <a:r>
              <a:rPr lang="en-US" sz="1000" b="1" dirty="0" smtClean="0">
                <a:solidFill>
                  <a:srgbClr val="FF0000"/>
                </a:solidFill>
              </a:rPr>
              <a:t>time frame </a:t>
            </a:r>
            <a:r>
              <a:rPr lang="en-US" sz="1000" dirty="0" smtClean="0"/>
              <a:t>you was with patient.</a:t>
            </a:r>
            <a:endParaRPr lang="en-GB" sz="1000" dirty="0"/>
          </a:p>
        </p:txBody>
      </p:sp>
      <p:sp>
        <p:nvSpPr>
          <p:cNvPr id="6" name="TextBox 5"/>
          <p:cNvSpPr txBox="1"/>
          <p:nvPr/>
        </p:nvSpPr>
        <p:spPr>
          <a:xfrm>
            <a:off x="5647820" y="5085184"/>
            <a:ext cx="1444460" cy="707886"/>
          </a:xfrm>
          <a:prstGeom prst="rect">
            <a:avLst/>
          </a:prstGeom>
          <a:noFill/>
        </p:spPr>
        <p:txBody>
          <a:bodyPr wrap="square" rtlCol="0">
            <a:spAutoFit/>
          </a:bodyPr>
          <a:lstStyle/>
          <a:p>
            <a:r>
              <a:rPr lang="en-US" sz="1000" b="1" u="sng" dirty="0" smtClean="0"/>
              <a:t>Step 5</a:t>
            </a:r>
            <a:r>
              <a:rPr lang="en-US" sz="1000" dirty="0" smtClean="0"/>
              <a:t>: Use the text box to describe the </a:t>
            </a:r>
            <a:r>
              <a:rPr lang="en-US" sz="1000" b="1" dirty="0" smtClean="0">
                <a:solidFill>
                  <a:srgbClr val="FF0000"/>
                </a:solidFill>
              </a:rPr>
              <a:t>Positive &amp; negative </a:t>
            </a:r>
            <a:r>
              <a:rPr lang="en-US" sz="1000" dirty="0" smtClean="0"/>
              <a:t>behaviours that have occurred. </a:t>
            </a:r>
            <a:endParaRPr lang="en-GB" sz="1000" dirty="0"/>
          </a:p>
        </p:txBody>
      </p:sp>
      <p:cxnSp>
        <p:nvCxnSpPr>
          <p:cNvPr id="10" name="Straight Arrow Connector 9"/>
          <p:cNvCxnSpPr/>
          <p:nvPr/>
        </p:nvCxnSpPr>
        <p:spPr>
          <a:xfrm flipH="1">
            <a:off x="2771800" y="3645024"/>
            <a:ext cx="1800200" cy="792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endCxn id="6" idx="0"/>
          </p:cNvCxnSpPr>
          <p:nvPr/>
        </p:nvCxnSpPr>
        <p:spPr>
          <a:xfrm>
            <a:off x="6237367" y="3861048"/>
            <a:ext cx="132683" cy="1224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8468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48072"/>
          </a:xfrm>
        </p:spPr>
        <p:txBody>
          <a:bodyPr>
            <a:noAutofit/>
          </a:bodyPr>
          <a:lstStyle/>
          <a:p>
            <a:r>
              <a:rPr lang="en-US" dirty="0" smtClean="0">
                <a:solidFill>
                  <a:srgbClr val="7030A0"/>
                </a:solidFill>
              </a:rPr>
              <a:t>ABC Charts; Example</a:t>
            </a:r>
            <a:endParaRPr lang="en-GB" dirty="0">
              <a:solidFill>
                <a:srgbClr val="7030A0"/>
              </a:solidFill>
            </a:endParaRPr>
          </a:p>
        </p:txBody>
      </p:sp>
      <p:pic>
        <p:nvPicPr>
          <p:cNvPr id="5" name="Content Placeholder 4"/>
          <p:cNvPicPr>
            <a:picLocks noGrp="1" noChangeAspect="1"/>
          </p:cNvPicPr>
          <p:nvPr>
            <p:ph idx="1"/>
          </p:nvPr>
        </p:nvPicPr>
        <p:blipFill>
          <a:blip r:embed="rId3"/>
          <a:stretch>
            <a:fillRect/>
          </a:stretch>
        </p:blipFill>
        <p:spPr>
          <a:xfrm>
            <a:off x="827584" y="1916832"/>
            <a:ext cx="7776864" cy="3672408"/>
          </a:xfrm>
          <a:prstGeom prst="rect">
            <a:avLst/>
          </a:prstGeom>
        </p:spPr>
      </p:pic>
    </p:spTree>
    <p:extLst>
      <p:ext uri="{BB962C8B-B14F-4D97-AF65-F5344CB8AC3E}">
        <p14:creationId xmlns:p14="http://schemas.microsoft.com/office/powerpoint/2010/main" val="3384799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48072"/>
          </a:xfrm>
        </p:spPr>
        <p:txBody>
          <a:bodyPr>
            <a:noAutofit/>
          </a:bodyPr>
          <a:lstStyle/>
          <a:p>
            <a:r>
              <a:rPr lang="en-US" dirty="0" smtClean="0">
                <a:solidFill>
                  <a:srgbClr val="7030A0"/>
                </a:solidFill>
              </a:rPr>
              <a:t>ABC Charts: </a:t>
            </a:r>
            <a:r>
              <a:rPr lang="en-US" sz="2800" dirty="0" smtClean="0">
                <a:solidFill>
                  <a:srgbClr val="7030A0"/>
                </a:solidFill>
              </a:rPr>
              <a:t>additional information </a:t>
            </a:r>
            <a:endParaRPr lang="en-GB" sz="2800" dirty="0">
              <a:solidFill>
                <a:srgbClr val="7030A0"/>
              </a:solidFill>
            </a:endParaRPr>
          </a:p>
        </p:txBody>
      </p:sp>
      <p:sp>
        <p:nvSpPr>
          <p:cNvPr id="5" name="TextBox 4"/>
          <p:cNvSpPr txBox="1"/>
          <p:nvPr/>
        </p:nvSpPr>
        <p:spPr>
          <a:xfrm>
            <a:off x="179512" y="1871646"/>
            <a:ext cx="5184576" cy="923330"/>
          </a:xfrm>
          <a:prstGeom prst="rect">
            <a:avLst/>
          </a:prstGeom>
          <a:noFill/>
          <a:ln>
            <a:solidFill>
              <a:schemeClr val="tx1">
                <a:lumMod val="95000"/>
                <a:lumOff val="5000"/>
              </a:schemeClr>
            </a:solidFill>
          </a:ln>
        </p:spPr>
        <p:txBody>
          <a:bodyPr wrap="square" rtlCol="0">
            <a:spAutoFit/>
          </a:bodyPr>
          <a:lstStyle/>
          <a:p>
            <a:pPr algn="ctr"/>
            <a:r>
              <a:rPr lang="en-US" dirty="0" smtClean="0"/>
              <a:t>Within comfort diaries, you now have the option for </a:t>
            </a:r>
            <a:r>
              <a:rPr lang="en-US" b="1" dirty="0" smtClean="0"/>
              <a:t>“positive behaviours observed”. It is important we log positive behaviours </a:t>
            </a:r>
            <a:endParaRPr lang="en-GB" b="1" dirty="0"/>
          </a:p>
        </p:txBody>
      </p:sp>
      <p:sp>
        <p:nvSpPr>
          <p:cNvPr id="6" name="TextBox 5"/>
          <p:cNvSpPr txBox="1"/>
          <p:nvPr/>
        </p:nvSpPr>
        <p:spPr>
          <a:xfrm>
            <a:off x="5724128" y="1777579"/>
            <a:ext cx="2530624" cy="923330"/>
          </a:xfrm>
          <a:prstGeom prst="rect">
            <a:avLst/>
          </a:prstGeom>
          <a:noFill/>
          <a:ln>
            <a:solidFill>
              <a:schemeClr val="tx1">
                <a:lumMod val="95000"/>
                <a:lumOff val="5000"/>
              </a:schemeClr>
            </a:solidFill>
          </a:ln>
        </p:spPr>
        <p:txBody>
          <a:bodyPr wrap="square" rtlCol="0">
            <a:spAutoFit/>
          </a:bodyPr>
          <a:lstStyle/>
          <a:p>
            <a:pPr algn="ctr"/>
            <a:r>
              <a:rPr lang="en-US" dirty="0" smtClean="0"/>
              <a:t>BOTH positive and negative behaviours must be documented.</a:t>
            </a:r>
            <a:endParaRPr lang="en-GB" dirty="0"/>
          </a:p>
        </p:txBody>
      </p:sp>
      <p:sp>
        <p:nvSpPr>
          <p:cNvPr id="7" name="TextBox 6"/>
          <p:cNvSpPr txBox="1"/>
          <p:nvPr/>
        </p:nvSpPr>
        <p:spPr>
          <a:xfrm>
            <a:off x="3131840" y="2976672"/>
            <a:ext cx="2705472" cy="938617"/>
          </a:xfrm>
          <a:prstGeom prst="rect">
            <a:avLst/>
          </a:prstGeom>
          <a:noFill/>
          <a:ln>
            <a:solidFill>
              <a:schemeClr val="tx1">
                <a:lumMod val="95000"/>
                <a:lumOff val="5000"/>
              </a:schemeClr>
            </a:solidFill>
          </a:ln>
        </p:spPr>
        <p:txBody>
          <a:bodyPr wrap="square" rtlCol="0">
            <a:spAutoFit/>
          </a:bodyPr>
          <a:lstStyle/>
          <a:p>
            <a:pPr algn="ctr"/>
            <a:r>
              <a:rPr lang="en-US" dirty="0" smtClean="0"/>
              <a:t>Mental Health rely on ABC Charts to complete their reviews.</a:t>
            </a:r>
            <a:endParaRPr lang="en-GB" dirty="0"/>
          </a:p>
        </p:txBody>
      </p:sp>
      <p:sp>
        <p:nvSpPr>
          <p:cNvPr id="9" name="TextBox 8"/>
          <p:cNvSpPr txBox="1"/>
          <p:nvPr/>
        </p:nvSpPr>
        <p:spPr>
          <a:xfrm>
            <a:off x="457200" y="3218925"/>
            <a:ext cx="2496328" cy="1200329"/>
          </a:xfrm>
          <a:prstGeom prst="rect">
            <a:avLst/>
          </a:prstGeom>
          <a:noFill/>
          <a:ln>
            <a:solidFill>
              <a:schemeClr val="tx1">
                <a:lumMod val="95000"/>
                <a:lumOff val="5000"/>
              </a:schemeClr>
            </a:solidFill>
          </a:ln>
        </p:spPr>
        <p:txBody>
          <a:bodyPr wrap="square" rtlCol="0">
            <a:spAutoFit/>
          </a:bodyPr>
          <a:lstStyle/>
          <a:p>
            <a:pPr algn="ctr"/>
            <a:r>
              <a:rPr lang="en-US" dirty="0" smtClean="0"/>
              <a:t>All Level </a:t>
            </a:r>
            <a:r>
              <a:rPr lang="en-US" b="1" dirty="0" smtClean="0"/>
              <a:t>Amber</a:t>
            </a:r>
            <a:r>
              <a:rPr lang="en-US" dirty="0" smtClean="0"/>
              <a:t> &amp; </a:t>
            </a:r>
            <a:r>
              <a:rPr lang="en-US" b="1" dirty="0" smtClean="0"/>
              <a:t>Red</a:t>
            </a:r>
            <a:r>
              <a:rPr lang="en-US" dirty="0" smtClean="0"/>
              <a:t> patients must have a minimum of 4 hourly ABC Charts.</a:t>
            </a:r>
            <a:endParaRPr lang="en-GB" dirty="0"/>
          </a:p>
        </p:txBody>
      </p:sp>
      <p:sp>
        <p:nvSpPr>
          <p:cNvPr id="10" name="TextBox 9"/>
          <p:cNvSpPr txBox="1"/>
          <p:nvPr/>
        </p:nvSpPr>
        <p:spPr>
          <a:xfrm>
            <a:off x="6188136" y="3300455"/>
            <a:ext cx="2530624" cy="923330"/>
          </a:xfrm>
          <a:prstGeom prst="rect">
            <a:avLst/>
          </a:prstGeom>
          <a:noFill/>
          <a:ln>
            <a:solidFill>
              <a:schemeClr val="tx1">
                <a:lumMod val="95000"/>
                <a:lumOff val="5000"/>
              </a:schemeClr>
            </a:solidFill>
          </a:ln>
        </p:spPr>
        <p:txBody>
          <a:bodyPr wrap="square" rtlCol="0">
            <a:spAutoFit/>
          </a:bodyPr>
          <a:lstStyle/>
          <a:p>
            <a:pPr algn="ctr"/>
            <a:r>
              <a:rPr lang="en-US" dirty="0" smtClean="0"/>
              <a:t>ABC Charts contribute to medication changes for mental health drugs.</a:t>
            </a:r>
            <a:endParaRPr lang="en-GB" dirty="0"/>
          </a:p>
        </p:txBody>
      </p:sp>
      <p:sp>
        <p:nvSpPr>
          <p:cNvPr id="11" name="TextBox 10"/>
          <p:cNvSpPr txBox="1"/>
          <p:nvPr/>
        </p:nvSpPr>
        <p:spPr>
          <a:xfrm>
            <a:off x="971600" y="4867429"/>
            <a:ext cx="3698168" cy="923330"/>
          </a:xfrm>
          <a:prstGeom prst="rect">
            <a:avLst/>
          </a:prstGeom>
          <a:noFill/>
          <a:ln>
            <a:solidFill>
              <a:schemeClr val="tx1">
                <a:lumMod val="95000"/>
                <a:lumOff val="5000"/>
              </a:schemeClr>
            </a:solidFill>
          </a:ln>
        </p:spPr>
        <p:txBody>
          <a:bodyPr wrap="square" rtlCol="0">
            <a:spAutoFit/>
          </a:bodyPr>
          <a:lstStyle/>
          <a:p>
            <a:pPr algn="ctr"/>
            <a:r>
              <a:rPr lang="en-US" dirty="0" smtClean="0"/>
              <a:t>All ABC Charts are sent to care homes to support with discharges – be mindful.</a:t>
            </a:r>
            <a:endParaRPr lang="en-GB" dirty="0"/>
          </a:p>
        </p:txBody>
      </p:sp>
      <p:sp>
        <p:nvSpPr>
          <p:cNvPr id="12" name="TextBox 11"/>
          <p:cNvSpPr txBox="1"/>
          <p:nvPr/>
        </p:nvSpPr>
        <p:spPr>
          <a:xfrm>
            <a:off x="4906284" y="4413967"/>
            <a:ext cx="3485024" cy="1477328"/>
          </a:xfrm>
          <a:prstGeom prst="rect">
            <a:avLst/>
          </a:prstGeom>
          <a:noFill/>
          <a:ln>
            <a:solidFill>
              <a:schemeClr val="tx1">
                <a:lumMod val="95000"/>
                <a:lumOff val="5000"/>
              </a:schemeClr>
            </a:solidFill>
          </a:ln>
        </p:spPr>
        <p:txBody>
          <a:bodyPr wrap="square" rtlCol="0">
            <a:spAutoFit/>
          </a:bodyPr>
          <a:lstStyle/>
          <a:p>
            <a:pPr algn="ctr"/>
            <a:r>
              <a:rPr lang="en-US" dirty="0" smtClean="0"/>
              <a:t>ABC Charts can support with diagnostics – theme, trends, times of behaviours are important. </a:t>
            </a:r>
            <a:r>
              <a:rPr lang="en-US" b="1" dirty="0" smtClean="0"/>
              <a:t>Please provide accurate details and any identified triggers </a:t>
            </a:r>
            <a:endParaRPr lang="en-GB" b="1" dirty="0"/>
          </a:p>
        </p:txBody>
      </p:sp>
      <p:sp>
        <p:nvSpPr>
          <p:cNvPr id="13" name="TextBox 12"/>
          <p:cNvSpPr txBox="1"/>
          <p:nvPr/>
        </p:nvSpPr>
        <p:spPr>
          <a:xfrm>
            <a:off x="1043608" y="6081478"/>
            <a:ext cx="7403208" cy="369332"/>
          </a:xfrm>
          <a:prstGeom prst="rect">
            <a:avLst/>
          </a:prstGeom>
          <a:noFill/>
          <a:ln>
            <a:solidFill>
              <a:schemeClr val="tx1">
                <a:lumMod val="95000"/>
                <a:lumOff val="5000"/>
              </a:schemeClr>
            </a:solidFill>
          </a:ln>
        </p:spPr>
        <p:txBody>
          <a:bodyPr wrap="square" rtlCol="0">
            <a:spAutoFit/>
          </a:bodyPr>
          <a:lstStyle/>
          <a:p>
            <a:pPr algn="ctr"/>
            <a:r>
              <a:rPr lang="en-US" b="1" dirty="0" smtClean="0">
                <a:solidFill>
                  <a:srgbClr val="FF0000"/>
                </a:solidFill>
              </a:rPr>
              <a:t>IF IT’S NOT DOCUMENTED THE BEHAVIOUR DIDN’T HAPPEN</a:t>
            </a:r>
            <a:endParaRPr lang="en-GB" b="1" dirty="0">
              <a:solidFill>
                <a:srgbClr val="FF0000"/>
              </a:solidFill>
            </a:endParaRPr>
          </a:p>
        </p:txBody>
      </p:sp>
    </p:spTree>
    <p:extLst>
      <p:ext uri="{BB962C8B-B14F-4D97-AF65-F5344CB8AC3E}">
        <p14:creationId xmlns:p14="http://schemas.microsoft.com/office/powerpoint/2010/main" val="2625035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7030A0"/>
                </a:solidFill>
              </a:rPr>
              <a:t>Factors to consider: P.I.N.C.H.  M.E</a:t>
            </a:r>
            <a:endParaRPr lang="en-GB" sz="3600" dirty="0">
              <a:solidFill>
                <a:srgbClr val="7030A0"/>
              </a:solidFill>
            </a:endParaRPr>
          </a:p>
        </p:txBody>
      </p:sp>
      <p:sp>
        <p:nvSpPr>
          <p:cNvPr id="3" name="Content Placeholder 2"/>
          <p:cNvSpPr>
            <a:spLocks noGrp="1"/>
          </p:cNvSpPr>
          <p:nvPr>
            <p:ph idx="1"/>
          </p:nvPr>
        </p:nvSpPr>
        <p:spPr>
          <a:xfrm>
            <a:off x="251520" y="1700808"/>
            <a:ext cx="8784976" cy="4608512"/>
          </a:xfrm>
        </p:spPr>
        <p:txBody>
          <a:bodyPr>
            <a:normAutofit lnSpcReduction="10000"/>
          </a:bodyPr>
          <a:lstStyle/>
          <a:p>
            <a:r>
              <a:rPr lang="en-US" dirty="0" smtClean="0">
                <a:solidFill>
                  <a:srgbClr val="FF0000"/>
                </a:solidFill>
              </a:rPr>
              <a:t>P-</a:t>
            </a:r>
            <a:r>
              <a:rPr lang="en-US" dirty="0" smtClean="0"/>
              <a:t> Pain…..</a:t>
            </a:r>
            <a:r>
              <a:rPr lang="en-US" sz="1900" dirty="0" smtClean="0"/>
              <a:t>(is the patient in pain)</a:t>
            </a:r>
          </a:p>
          <a:p>
            <a:r>
              <a:rPr lang="en-US" dirty="0" smtClean="0">
                <a:solidFill>
                  <a:srgbClr val="FF0000"/>
                </a:solidFill>
              </a:rPr>
              <a:t>I</a:t>
            </a:r>
            <a:r>
              <a:rPr lang="en-US" dirty="0" smtClean="0"/>
              <a:t> – Infection…..</a:t>
            </a:r>
            <a:r>
              <a:rPr lang="en-US" sz="1900" dirty="0" smtClean="0"/>
              <a:t>(is there any signs of infection)</a:t>
            </a:r>
          </a:p>
          <a:p>
            <a:r>
              <a:rPr lang="en-US" dirty="0" smtClean="0">
                <a:solidFill>
                  <a:srgbClr val="FF0000"/>
                </a:solidFill>
              </a:rPr>
              <a:t>N</a:t>
            </a:r>
            <a:r>
              <a:rPr lang="en-US" dirty="0" smtClean="0"/>
              <a:t> – Nutrition…..</a:t>
            </a:r>
            <a:r>
              <a:rPr lang="en-US" sz="1900" dirty="0" smtClean="0"/>
              <a:t>(has the patient eaten)</a:t>
            </a:r>
          </a:p>
          <a:p>
            <a:r>
              <a:rPr lang="en-US" dirty="0" smtClean="0">
                <a:solidFill>
                  <a:srgbClr val="FF0000"/>
                </a:solidFill>
              </a:rPr>
              <a:t>C</a:t>
            </a:r>
            <a:r>
              <a:rPr lang="en-US" dirty="0" smtClean="0"/>
              <a:t> – Constipation…..</a:t>
            </a:r>
            <a:r>
              <a:rPr lang="en-US" sz="1900" dirty="0" smtClean="0"/>
              <a:t>(when did the patient open their bowels)</a:t>
            </a:r>
          </a:p>
          <a:p>
            <a:r>
              <a:rPr lang="en-US" dirty="0" smtClean="0">
                <a:solidFill>
                  <a:srgbClr val="FF0000"/>
                </a:solidFill>
              </a:rPr>
              <a:t>H</a:t>
            </a:r>
            <a:r>
              <a:rPr lang="en-US" dirty="0" smtClean="0"/>
              <a:t> – Hydration…..</a:t>
            </a:r>
            <a:r>
              <a:rPr lang="en-US" sz="1900" dirty="0" smtClean="0"/>
              <a:t>(when did the patient last drink)</a:t>
            </a:r>
          </a:p>
          <a:p>
            <a:endParaRPr lang="en-US" dirty="0"/>
          </a:p>
          <a:p>
            <a:r>
              <a:rPr lang="en-US" dirty="0" smtClean="0">
                <a:solidFill>
                  <a:srgbClr val="FF0000"/>
                </a:solidFill>
              </a:rPr>
              <a:t>M</a:t>
            </a:r>
            <a:r>
              <a:rPr lang="en-US" dirty="0" smtClean="0"/>
              <a:t> – Medication…..</a:t>
            </a:r>
            <a:r>
              <a:rPr lang="en-US" sz="2100" dirty="0" smtClean="0"/>
              <a:t>(has the patient had their medication)</a:t>
            </a:r>
          </a:p>
          <a:p>
            <a:r>
              <a:rPr lang="en-US" dirty="0" smtClean="0">
                <a:solidFill>
                  <a:srgbClr val="FF0000"/>
                </a:solidFill>
              </a:rPr>
              <a:t>E</a:t>
            </a:r>
            <a:r>
              <a:rPr lang="en-US" dirty="0" smtClean="0"/>
              <a:t>- Environment…..</a:t>
            </a:r>
            <a:r>
              <a:rPr lang="en-US" sz="2100" dirty="0" smtClean="0"/>
              <a:t>(</a:t>
            </a:r>
            <a:r>
              <a:rPr lang="en-US" sz="1900" dirty="0" smtClean="0"/>
              <a:t>what is the environment like? Noisy/ Busy/ Small Space</a:t>
            </a:r>
            <a:endParaRPr lang="en-GB" dirty="0"/>
          </a:p>
        </p:txBody>
      </p:sp>
      <p:pic>
        <p:nvPicPr>
          <p:cNvPr id="4" name="Picture 3"/>
          <p:cNvPicPr>
            <a:picLocks noChangeAspect="1"/>
          </p:cNvPicPr>
          <p:nvPr/>
        </p:nvPicPr>
        <p:blipFill rotWithShape="1">
          <a:blip r:embed="rId2"/>
          <a:srcRect l="15013" t="29591" r="61488" b="36293"/>
          <a:stretch/>
        </p:blipFill>
        <p:spPr>
          <a:xfrm>
            <a:off x="7972594" y="5912855"/>
            <a:ext cx="1041589" cy="945145"/>
          </a:xfrm>
          <a:prstGeom prst="rect">
            <a:avLst/>
          </a:prstGeom>
        </p:spPr>
      </p:pic>
    </p:spTree>
    <p:extLst>
      <p:ext uri="{BB962C8B-B14F-4D97-AF65-F5344CB8AC3E}">
        <p14:creationId xmlns:p14="http://schemas.microsoft.com/office/powerpoint/2010/main" val="23059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085" t="3600" r="23691" b="19074"/>
          <a:stretch/>
        </p:blipFill>
        <p:spPr bwMode="auto">
          <a:xfrm>
            <a:off x="2411760" y="1700808"/>
            <a:ext cx="4163157" cy="48092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78538" y="548680"/>
            <a:ext cx="8229600" cy="926976"/>
          </a:xfrm>
        </p:spPr>
        <p:txBody>
          <a:bodyPr>
            <a:normAutofit fontScale="90000"/>
          </a:bodyPr>
          <a:lstStyle/>
          <a:p>
            <a:r>
              <a:rPr lang="en-GB" sz="3200" b="1" dirty="0" smtClean="0">
                <a:solidFill>
                  <a:srgbClr val="7030A0"/>
                </a:solidFill>
              </a:rPr>
              <a:t>Bolton Pain Assessment Scale</a:t>
            </a:r>
            <a:r>
              <a:rPr lang="en-GB" sz="3200" dirty="0" smtClean="0">
                <a:solidFill>
                  <a:srgbClr val="7030A0"/>
                </a:solidFill>
              </a:rPr>
              <a:t>; </a:t>
            </a:r>
            <a:r>
              <a:rPr lang="en-GB" sz="2000" dirty="0" smtClean="0">
                <a:solidFill>
                  <a:srgbClr val="7030A0"/>
                </a:solidFill>
              </a:rPr>
              <a:t>Can be found  in </a:t>
            </a:r>
            <a:br>
              <a:rPr lang="en-GB" sz="2000" dirty="0" smtClean="0">
                <a:solidFill>
                  <a:srgbClr val="7030A0"/>
                </a:solidFill>
              </a:rPr>
            </a:br>
            <a:r>
              <a:rPr lang="en-GB" sz="2000" dirty="0" smtClean="0">
                <a:solidFill>
                  <a:srgbClr val="7030A0"/>
                </a:solidFill>
              </a:rPr>
              <a:t>Assessments and Diaries on EPR, to help identify Pain with patients who have communications difficulties </a:t>
            </a:r>
            <a:endParaRPr lang="en-US" sz="2000" dirty="0">
              <a:solidFill>
                <a:srgbClr val="7030A0"/>
              </a:solidFill>
            </a:endParaRPr>
          </a:p>
        </p:txBody>
      </p:sp>
      <p:pic>
        <p:nvPicPr>
          <p:cNvPr id="4" name="Picture 3"/>
          <p:cNvPicPr>
            <a:picLocks noChangeAspect="1"/>
          </p:cNvPicPr>
          <p:nvPr/>
        </p:nvPicPr>
        <p:blipFill rotWithShape="1">
          <a:blip r:embed="rId3"/>
          <a:srcRect l="15013" t="29591" r="61488" b="36293"/>
          <a:stretch/>
        </p:blipFill>
        <p:spPr>
          <a:xfrm>
            <a:off x="146035" y="5742557"/>
            <a:ext cx="1041589" cy="945145"/>
          </a:xfrm>
          <a:prstGeom prst="rect">
            <a:avLst/>
          </a:prstGeom>
        </p:spPr>
      </p:pic>
    </p:spTree>
    <p:extLst>
      <p:ext uri="{BB962C8B-B14F-4D97-AF65-F5344CB8AC3E}">
        <p14:creationId xmlns:p14="http://schemas.microsoft.com/office/powerpoint/2010/main" val="225813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1800" b="1" dirty="0" smtClean="0"/>
              <a:t>What is Delirium </a:t>
            </a:r>
          </a:p>
          <a:p>
            <a:r>
              <a:rPr lang="en-GB" sz="1800" dirty="0" smtClean="0"/>
              <a:t>Delirium (or acute confusion) is characterised by disturbed consciousness and cognitive. It is often has a rapid onset and a fluctuating course.</a:t>
            </a:r>
          </a:p>
          <a:p>
            <a:r>
              <a:rPr lang="en-GB" sz="1800" dirty="0" smtClean="0"/>
              <a:t>It may be caused by any acute physical illness e.g. urine/chest infections, or drugs (opiates) and is a serious medical condition.</a:t>
            </a:r>
          </a:p>
          <a:p>
            <a:r>
              <a:rPr lang="en-GB" sz="1800" dirty="0" smtClean="0"/>
              <a:t>Delirium can be </a:t>
            </a:r>
            <a:r>
              <a:rPr lang="en-GB" sz="1800" b="1" dirty="0" err="1" smtClean="0"/>
              <a:t>HYPOactive</a:t>
            </a:r>
            <a:r>
              <a:rPr lang="en-GB" sz="1800" dirty="0" smtClean="0"/>
              <a:t> or </a:t>
            </a:r>
            <a:r>
              <a:rPr lang="en-GB" sz="1800" b="1" dirty="0" err="1" smtClean="0"/>
              <a:t>HYPERactive</a:t>
            </a:r>
            <a:r>
              <a:rPr lang="en-GB" sz="1800" dirty="0" smtClean="0"/>
              <a:t> but some people show signs of both (mixed).</a:t>
            </a:r>
          </a:p>
          <a:p>
            <a:pPr marL="0" indent="0">
              <a:buNone/>
            </a:pPr>
            <a:r>
              <a:rPr lang="en-GB" sz="1800" b="1" dirty="0" smtClean="0"/>
              <a:t>Common types of Dementia</a:t>
            </a:r>
          </a:p>
          <a:p>
            <a:r>
              <a:rPr lang="en-GB" sz="1800" dirty="0" smtClean="0"/>
              <a:t>Alzheimer's ( AD) </a:t>
            </a:r>
          </a:p>
          <a:p>
            <a:r>
              <a:rPr lang="en-GB" sz="1800" dirty="0" smtClean="0"/>
              <a:t>Vascular Dementia ( VAS) </a:t>
            </a:r>
          </a:p>
          <a:p>
            <a:r>
              <a:rPr lang="en-GB" sz="1800" dirty="0" smtClean="0"/>
              <a:t>Mixed ( AD &amp; VAS </a:t>
            </a:r>
          </a:p>
          <a:p>
            <a:r>
              <a:rPr lang="en-GB" sz="1800" dirty="0" err="1" smtClean="0"/>
              <a:t>Lewy</a:t>
            </a:r>
            <a:r>
              <a:rPr lang="en-GB" sz="1800" dirty="0" smtClean="0"/>
              <a:t> Body  Dementia </a:t>
            </a:r>
          </a:p>
          <a:p>
            <a:r>
              <a:rPr lang="en-GB" sz="1800" dirty="0" smtClean="0"/>
              <a:t>Parkinson dementia </a:t>
            </a:r>
          </a:p>
          <a:p>
            <a:r>
              <a:rPr lang="en-GB" sz="1800" dirty="0" smtClean="0"/>
              <a:t>Frontal Temporal Dementia  ( Sometimes known as PICKS disease) </a:t>
            </a:r>
          </a:p>
          <a:p>
            <a:endParaRPr lang="en-GB" sz="1800" b="1" dirty="0" smtClean="0"/>
          </a:p>
        </p:txBody>
      </p:sp>
      <p:sp>
        <p:nvSpPr>
          <p:cNvPr id="2" name="Title 1"/>
          <p:cNvSpPr>
            <a:spLocks noGrp="1"/>
          </p:cNvSpPr>
          <p:nvPr>
            <p:ph type="title"/>
          </p:nvPr>
        </p:nvSpPr>
        <p:spPr/>
        <p:txBody>
          <a:bodyPr>
            <a:normAutofit/>
          </a:bodyPr>
          <a:lstStyle/>
          <a:p>
            <a:r>
              <a:rPr lang="en-GB" sz="3600" dirty="0" smtClean="0">
                <a:solidFill>
                  <a:srgbClr val="7030A0"/>
                </a:solidFill>
              </a:rPr>
              <a:t> Delirium / Dementia</a:t>
            </a:r>
            <a:endParaRPr lang="en-US" sz="3600" dirty="0">
              <a:solidFill>
                <a:srgbClr val="7030A0"/>
              </a:solidFill>
            </a:endParaRPr>
          </a:p>
        </p:txBody>
      </p:sp>
    </p:spTree>
    <p:extLst>
      <p:ext uri="{BB962C8B-B14F-4D97-AF65-F5344CB8AC3E}">
        <p14:creationId xmlns:p14="http://schemas.microsoft.com/office/powerpoint/2010/main" val="4252658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 Capacity &amp; DOLS </a:t>
            </a:r>
            <a:endParaRPr lang="en-GB" dirty="0"/>
          </a:p>
        </p:txBody>
      </p:sp>
      <p:sp>
        <p:nvSpPr>
          <p:cNvPr id="3" name="Content Placeholder 2"/>
          <p:cNvSpPr>
            <a:spLocks noGrp="1"/>
          </p:cNvSpPr>
          <p:nvPr>
            <p:ph idx="1"/>
          </p:nvPr>
        </p:nvSpPr>
        <p:spPr/>
        <p:txBody>
          <a:bodyPr>
            <a:normAutofit/>
          </a:bodyPr>
          <a:lstStyle/>
          <a:p>
            <a:pPr marL="0" indent="0">
              <a:buNone/>
            </a:pPr>
            <a:r>
              <a:rPr lang="en-GB" sz="2000" dirty="0" smtClean="0"/>
              <a:t>Consider the following </a:t>
            </a:r>
          </a:p>
          <a:p>
            <a:r>
              <a:rPr lang="en-GB" sz="2000" dirty="0" smtClean="0"/>
              <a:t>Do you doubt the patients capacity ? </a:t>
            </a:r>
          </a:p>
          <a:p>
            <a:r>
              <a:rPr lang="en-GB" sz="2000" dirty="0" smtClean="0"/>
              <a:t>Complete a capacity for care and treatment  to include enhanced care observations ( decision </a:t>
            </a:r>
            <a:r>
              <a:rPr lang="en-GB" sz="2000" dirty="0"/>
              <a:t>s</a:t>
            </a:r>
            <a:r>
              <a:rPr lang="en-GB" sz="2000" dirty="0" smtClean="0"/>
              <a:t>pecific ) </a:t>
            </a:r>
          </a:p>
          <a:p>
            <a:r>
              <a:rPr lang="en-GB" sz="2000" dirty="0" smtClean="0"/>
              <a:t>If the patients has capacity gain consent  for bay tagging observations</a:t>
            </a:r>
          </a:p>
          <a:p>
            <a:r>
              <a:rPr lang="en-GB" sz="2000" dirty="0" smtClean="0"/>
              <a:t>If the Patient lacks Capacity and not free to leave, request an application for DOLS ( Deprivation of liberty safeguard) </a:t>
            </a:r>
          </a:p>
          <a:p>
            <a:r>
              <a:rPr lang="en-GB" sz="2000" dirty="0" smtClean="0"/>
              <a:t>If the Patient lacks capacity and refusing medication consider covert medication plan and non concordance  care plan, capacity assessment will be needed around covert medication ( decision specific ) </a:t>
            </a:r>
          </a:p>
          <a:p>
            <a:r>
              <a:rPr lang="en-GB" sz="2000" dirty="0" smtClean="0"/>
              <a:t> Follow Delirium Screening if this is acute confusion</a:t>
            </a:r>
          </a:p>
          <a:p>
            <a:r>
              <a:rPr lang="en-GB" sz="2000" b="1" dirty="0" smtClean="0"/>
              <a:t>Refer to Helen Jones DOLS  lead  if concerns arise </a:t>
            </a:r>
          </a:p>
          <a:p>
            <a:endParaRPr lang="en-GB" sz="2000" b="1" dirty="0"/>
          </a:p>
        </p:txBody>
      </p:sp>
    </p:spTree>
    <p:extLst>
      <p:ext uri="{BB962C8B-B14F-4D97-AF65-F5344CB8AC3E}">
        <p14:creationId xmlns:p14="http://schemas.microsoft.com/office/powerpoint/2010/main" val="912176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6035" y="1710684"/>
            <a:ext cx="8890461" cy="4031873"/>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t>Medication compliance is a BIG issue for </a:t>
            </a:r>
            <a:r>
              <a:rPr lang="en-GB" sz="1600" dirty="0" smtClean="0"/>
              <a:t>Enhanced </a:t>
            </a:r>
            <a:r>
              <a:rPr lang="en-GB" sz="1600" dirty="0"/>
              <a:t>C</a:t>
            </a:r>
            <a:r>
              <a:rPr lang="en-GB" sz="1600" dirty="0" smtClean="0"/>
              <a:t>are </a:t>
            </a:r>
            <a:r>
              <a:rPr lang="en-GB" sz="1600" dirty="0"/>
              <a:t>patients, a high percentage don’t want to take their </a:t>
            </a:r>
            <a:r>
              <a:rPr lang="en-GB" sz="1600" dirty="0" smtClean="0"/>
              <a:t>medicines </a:t>
            </a:r>
            <a:r>
              <a:rPr lang="en-GB" sz="1600" dirty="0"/>
              <a:t>and this can affect their behaviour dramatically</a:t>
            </a:r>
            <a:r>
              <a:rPr lang="en-GB" sz="1600" dirty="0" smtClean="0"/>
              <a:t>.</a:t>
            </a:r>
          </a:p>
          <a:p>
            <a:pPr lvl="0"/>
            <a:endParaRPr lang="en-GB" sz="1600" dirty="0"/>
          </a:p>
          <a:p>
            <a:pPr marL="285750" lvl="0" indent="-285750">
              <a:buFont typeface="Arial" panose="020B0604020202020204" pitchFamily="34" charset="0"/>
              <a:buChar char="•"/>
            </a:pPr>
            <a:r>
              <a:rPr lang="en-GB" sz="1600" dirty="0"/>
              <a:t>Non concordance with medication </a:t>
            </a:r>
            <a:r>
              <a:rPr lang="en-GB" sz="1600" dirty="0" smtClean="0"/>
              <a:t>will </a:t>
            </a:r>
            <a:r>
              <a:rPr lang="en-GB" sz="1600" dirty="0"/>
              <a:t>impact a person’s behaviour, always ensure a non-concordance care plan is completed</a:t>
            </a:r>
            <a:r>
              <a:rPr lang="en-GB" sz="1600" dirty="0" smtClean="0"/>
              <a:t>.</a:t>
            </a:r>
          </a:p>
          <a:p>
            <a:pPr lvl="0"/>
            <a:endParaRPr lang="en-GB" sz="1600" dirty="0"/>
          </a:p>
          <a:p>
            <a:pPr marL="285750" lvl="0" indent="-285750">
              <a:buFont typeface="Arial" panose="020B0604020202020204" pitchFamily="34" charset="0"/>
              <a:buChar char="•"/>
            </a:pPr>
            <a:r>
              <a:rPr lang="en-GB" sz="1600" dirty="0"/>
              <a:t>If a patient is consistently refusing and missing critical meds, </a:t>
            </a:r>
            <a:r>
              <a:rPr lang="en-GB" sz="1600" dirty="0" smtClean="0"/>
              <a:t>they require a </a:t>
            </a:r>
            <a:r>
              <a:rPr lang="en-GB" sz="1600" dirty="0" smtClean="0">
                <a:solidFill>
                  <a:srgbClr val="FF0000"/>
                </a:solidFill>
              </a:rPr>
              <a:t>MENTAL CAPACITY ASSESSMENT FOR ADMINISTRATION OF COVERT MEDICATION </a:t>
            </a:r>
            <a:r>
              <a:rPr lang="en-GB" sz="1600" dirty="0" smtClean="0"/>
              <a:t>– This is done via “Enter Document” by the nurse in charge or a medic.</a:t>
            </a:r>
          </a:p>
          <a:p>
            <a:pPr lvl="0"/>
            <a:endParaRPr lang="en-GB" sz="1600" dirty="0" smtClean="0">
              <a:solidFill>
                <a:srgbClr val="FF0000"/>
              </a:solidFill>
            </a:endParaRPr>
          </a:p>
          <a:p>
            <a:pPr marL="285750" lvl="0" indent="-285750">
              <a:buFont typeface="Arial" panose="020B0604020202020204" pitchFamily="34" charset="0"/>
              <a:buChar char="•"/>
            </a:pPr>
            <a:r>
              <a:rPr lang="en-GB" sz="1600" dirty="0" smtClean="0"/>
              <a:t>Once the Mental Capacity Assessment is done - request the appropriate </a:t>
            </a:r>
            <a:r>
              <a:rPr lang="en-GB" sz="1600" dirty="0"/>
              <a:t>DOL’s paperwork</a:t>
            </a:r>
            <a:r>
              <a:rPr lang="en-GB" sz="1600" dirty="0" smtClean="0"/>
              <a:t>. </a:t>
            </a:r>
          </a:p>
          <a:p>
            <a:pPr lvl="0"/>
            <a:endParaRPr lang="en-GB" sz="1600" dirty="0" smtClean="0"/>
          </a:p>
          <a:p>
            <a:pPr marL="285750" lvl="0" indent="-285750">
              <a:buFont typeface="Arial" panose="020B0604020202020204" pitchFamily="34" charset="0"/>
              <a:buChar char="•"/>
            </a:pPr>
            <a:r>
              <a:rPr lang="en-GB" sz="1600" dirty="0" smtClean="0"/>
              <a:t>Refer </a:t>
            </a:r>
            <a:r>
              <a:rPr lang="en-GB" sz="1600" dirty="0"/>
              <a:t>to </a:t>
            </a:r>
            <a:r>
              <a:rPr lang="en-GB" sz="1600" dirty="0" smtClean="0"/>
              <a:t>Mental Health if </a:t>
            </a:r>
            <a:r>
              <a:rPr lang="en-GB" sz="1600" dirty="0"/>
              <a:t>you feel behaviours remain heightened despite mental health medications and PRN’s, OR if you require specific support with a patient and feel their input could be beneficial!</a:t>
            </a:r>
          </a:p>
          <a:p>
            <a:r>
              <a:rPr lang="en-GB" sz="1600" dirty="0"/>
              <a:t> </a:t>
            </a:r>
          </a:p>
          <a:p>
            <a:r>
              <a:rPr lang="en-GB" sz="1600" dirty="0"/>
              <a:t> </a:t>
            </a:r>
          </a:p>
        </p:txBody>
      </p:sp>
      <p:sp>
        <p:nvSpPr>
          <p:cNvPr id="7" name="Title 1"/>
          <p:cNvSpPr>
            <a:spLocks noGrp="1"/>
          </p:cNvSpPr>
          <p:nvPr>
            <p:ph type="title"/>
          </p:nvPr>
        </p:nvSpPr>
        <p:spPr>
          <a:xfrm>
            <a:off x="971600" y="261483"/>
            <a:ext cx="7073782" cy="1008112"/>
          </a:xfrm>
        </p:spPr>
        <p:txBody>
          <a:bodyPr>
            <a:noAutofit/>
          </a:bodyPr>
          <a:lstStyle/>
          <a:p>
            <a:r>
              <a:rPr lang="en-GB" sz="3200" dirty="0" smtClean="0">
                <a:solidFill>
                  <a:srgbClr val="7030A0"/>
                </a:solidFill>
              </a:rPr>
              <a:t>Things to consider : Medication Compliance and Capacity Assessment</a:t>
            </a:r>
            <a:endParaRPr lang="en-US" sz="3200" dirty="0">
              <a:solidFill>
                <a:srgbClr val="7030A0"/>
              </a:solidFill>
            </a:endParaRPr>
          </a:p>
        </p:txBody>
      </p:sp>
      <p:pic>
        <p:nvPicPr>
          <p:cNvPr id="8" name="Picture 7"/>
          <p:cNvPicPr>
            <a:picLocks noChangeAspect="1"/>
          </p:cNvPicPr>
          <p:nvPr/>
        </p:nvPicPr>
        <p:blipFill rotWithShape="1">
          <a:blip r:embed="rId2"/>
          <a:srcRect l="15013" t="29591" r="61488" b="36293"/>
          <a:stretch/>
        </p:blipFill>
        <p:spPr>
          <a:xfrm>
            <a:off x="146035" y="5742557"/>
            <a:ext cx="1041589" cy="945145"/>
          </a:xfrm>
          <a:prstGeom prst="rect">
            <a:avLst/>
          </a:prstGeom>
        </p:spPr>
      </p:pic>
    </p:spTree>
    <p:extLst>
      <p:ext uri="{BB962C8B-B14F-4D97-AF65-F5344CB8AC3E}">
        <p14:creationId xmlns:p14="http://schemas.microsoft.com/office/powerpoint/2010/main" val="2917756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Covert Medication Policy</a:t>
            </a:r>
            <a:endParaRPr lang="en-GB" dirty="0">
              <a:solidFill>
                <a:srgbClr val="7030A0"/>
              </a:solidFill>
            </a:endParaRPr>
          </a:p>
        </p:txBody>
      </p:sp>
      <p:pic>
        <p:nvPicPr>
          <p:cNvPr id="5" name="Picture 4"/>
          <p:cNvPicPr>
            <a:picLocks noChangeAspect="1"/>
          </p:cNvPicPr>
          <p:nvPr/>
        </p:nvPicPr>
        <p:blipFill rotWithShape="1">
          <a:blip r:embed="rId3"/>
          <a:srcRect l="31400" t="25523" r="32216" b="8022"/>
          <a:stretch/>
        </p:blipFill>
        <p:spPr>
          <a:xfrm>
            <a:off x="323528" y="1700808"/>
            <a:ext cx="4695881" cy="4824536"/>
          </a:xfrm>
          <a:prstGeom prst="rect">
            <a:avLst/>
          </a:prstGeom>
        </p:spPr>
      </p:pic>
      <p:sp>
        <p:nvSpPr>
          <p:cNvPr id="6" name="TextBox 5"/>
          <p:cNvSpPr txBox="1"/>
          <p:nvPr/>
        </p:nvSpPr>
        <p:spPr>
          <a:xfrm>
            <a:off x="5148064" y="1772816"/>
            <a:ext cx="3744416"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Patients should </a:t>
            </a:r>
            <a:r>
              <a:rPr lang="en-US" b="1" dirty="0" smtClean="0"/>
              <a:t>NOT</a:t>
            </a:r>
            <a:r>
              <a:rPr lang="en-US" dirty="0" smtClean="0"/>
              <a:t> be aware they are having medication if they have a covert medication plan in place</a:t>
            </a:r>
          </a:p>
          <a:p>
            <a:endParaRPr lang="en-US" dirty="0" smtClean="0"/>
          </a:p>
          <a:p>
            <a:pPr marL="285750" indent="-285750">
              <a:buFont typeface="Arial" panose="020B0604020202020204" pitchFamily="34" charset="0"/>
              <a:buChar char="•"/>
            </a:pPr>
            <a:r>
              <a:rPr lang="en-US" b="1" dirty="0" smtClean="0"/>
              <a:t>ALWAYS</a:t>
            </a:r>
            <a:r>
              <a:rPr lang="en-US" dirty="0" smtClean="0"/>
              <a:t> covert the medication away from the patient in drink/food.</a:t>
            </a:r>
          </a:p>
          <a:p>
            <a:endParaRPr lang="en-US" dirty="0" smtClean="0"/>
          </a:p>
          <a:p>
            <a:pPr marL="285750" indent="-285750">
              <a:buFont typeface="Arial" panose="020B0604020202020204" pitchFamily="34" charset="0"/>
              <a:buChar char="•"/>
            </a:pPr>
            <a:r>
              <a:rPr lang="en-US" dirty="0" smtClean="0"/>
              <a:t>All patients requiring covert medication </a:t>
            </a:r>
            <a:r>
              <a:rPr lang="en-US" b="1" dirty="0" smtClean="0"/>
              <a:t>NEED</a:t>
            </a:r>
            <a:r>
              <a:rPr lang="en-US" dirty="0" smtClean="0"/>
              <a:t> a Capacity Assessment </a:t>
            </a:r>
            <a:r>
              <a:rPr lang="en-US" b="1" dirty="0" smtClean="0"/>
              <a:t>FOR</a:t>
            </a:r>
            <a:r>
              <a:rPr lang="en-US" dirty="0" smtClean="0"/>
              <a:t> Covert Administration of Medication. Completed by a medic/ nurse in charge.</a:t>
            </a:r>
            <a:endParaRPr lang="en-GB" dirty="0"/>
          </a:p>
        </p:txBody>
      </p:sp>
    </p:spTree>
    <p:extLst>
      <p:ext uri="{BB962C8B-B14F-4D97-AF65-F5344CB8AC3E}">
        <p14:creationId xmlns:p14="http://schemas.microsoft.com/office/powerpoint/2010/main" val="4119841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7030A0"/>
                </a:solidFill>
              </a:rPr>
              <a:t>Identifying Triggers: Newcastle Model </a:t>
            </a:r>
            <a:endParaRPr lang="en-GB" sz="3200" dirty="0">
              <a:solidFill>
                <a:srgbClr val="7030A0"/>
              </a:solidFill>
            </a:endParaRPr>
          </a:p>
        </p:txBody>
      </p:sp>
      <p:sp>
        <p:nvSpPr>
          <p:cNvPr id="3" name="Content Placeholder 2"/>
          <p:cNvSpPr>
            <a:spLocks noGrp="1"/>
          </p:cNvSpPr>
          <p:nvPr>
            <p:ph idx="1"/>
          </p:nvPr>
        </p:nvSpPr>
        <p:spPr>
          <a:xfrm>
            <a:off x="251520" y="1700808"/>
            <a:ext cx="8784976" cy="4608512"/>
          </a:xfrm>
        </p:spPr>
        <p:txBody>
          <a:bodyPr>
            <a:normAutofit fontScale="62500" lnSpcReduction="20000"/>
          </a:bodyPr>
          <a:lstStyle/>
          <a:p>
            <a:pPr marL="0" indent="0">
              <a:buNone/>
            </a:pPr>
            <a:r>
              <a:rPr lang="en-GB" b="1" u="sng" dirty="0" smtClean="0"/>
              <a:t> </a:t>
            </a:r>
            <a:r>
              <a:rPr lang="en-GB" b="1" u="sng" dirty="0"/>
              <a:t>How to identify </a:t>
            </a:r>
            <a:r>
              <a:rPr lang="en-GB" b="1" u="sng" dirty="0" smtClean="0"/>
              <a:t>Triggers: </a:t>
            </a:r>
            <a:r>
              <a:rPr lang="en-GB" b="1" u="sng" dirty="0"/>
              <a:t>Newcastle model</a:t>
            </a:r>
            <a:endParaRPr lang="en-GB" dirty="0"/>
          </a:p>
          <a:p>
            <a:r>
              <a:rPr lang="en-GB" b="1" u="sng" dirty="0" smtClean="0"/>
              <a:t> </a:t>
            </a:r>
            <a:r>
              <a:rPr lang="en-GB" b="1" u="sng" dirty="0"/>
              <a:t>A framework for understanding challenging behaviour ( James&amp; Stephenson, 2007)</a:t>
            </a:r>
            <a:endParaRPr lang="en-GB" dirty="0"/>
          </a:p>
          <a:p>
            <a:r>
              <a:rPr lang="en-GB" dirty="0"/>
              <a:t>U</a:t>
            </a:r>
            <a:r>
              <a:rPr lang="en-GB" dirty="0" smtClean="0"/>
              <a:t>nderstand </a:t>
            </a:r>
            <a:r>
              <a:rPr lang="en-GB" dirty="0"/>
              <a:t>behaviour </a:t>
            </a:r>
            <a:r>
              <a:rPr lang="en-GB" dirty="0" smtClean="0"/>
              <a:t>in </a:t>
            </a:r>
            <a:r>
              <a:rPr lang="en-GB" dirty="0"/>
              <a:t>terms of needs which are </a:t>
            </a:r>
            <a:r>
              <a:rPr lang="en-GB" b="1" dirty="0"/>
              <a:t>unmet,</a:t>
            </a:r>
            <a:r>
              <a:rPr lang="en-GB" dirty="0"/>
              <a:t> and suggests a structure in which to develop effective interventions that keep people with cognitive impairment (dementia) central to their care</a:t>
            </a:r>
            <a:r>
              <a:rPr lang="en-GB" dirty="0" smtClean="0"/>
              <a:t>. ( Least restrictive) </a:t>
            </a:r>
            <a:endParaRPr lang="en-GB" dirty="0"/>
          </a:p>
          <a:p>
            <a:r>
              <a:rPr lang="en-GB" dirty="0"/>
              <a:t>The behaviour </a:t>
            </a:r>
            <a:r>
              <a:rPr lang="en-GB" dirty="0" smtClean="0"/>
              <a:t> </a:t>
            </a:r>
            <a:r>
              <a:rPr lang="en-GB" dirty="0"/>
              <a:t>might be the persons way of expressing a need, an attempt to communicate it or a outcome of the unmet need, there could be many reasons: </a:t>
            </a:r>
          </a:p>
          <a:p>
            <a:pPr lvl="0"/>
            <a:r>
              <a:rPr lang="en-GB" dirty="0"/>
              <a:t>An inability to communicate fears and or distress</a:t>
            </a:r>
          </a:p>
          <a:p>
            <a:pPr lvl="0"/>
            <a:r>
              <a:rPr lang="en-GB" dirty="0"/>
              <a:t>A direct result of the changes in the brain caused by the cognitive impairment</a:t>
            </a:r>
          </a:p>
          <a:p>
            <a:pPr lvl="0"/>
            <a:r>
              <a:rPr lang="en-GB" dirty="0"/>
              <a:t>Frustration at no longer being able to carry out tasks</a:t>
            </a:r>
          </a:p>
          <a:p>
            <a:pPr lvl="0"/>
            <a:r>
              <a:rPr lang="en-GB" dirty="0"/>
              <a:t>Depression</a:t>
            </a:r>
          </a:p>
          <a:p>
            <a:pPr lvl="0"/>
            <a:r>
              <a:rPr lang="en-GB" dirty="0"/>
              <a:t>Feeling unwell</a:t>
            </a:r>
          </a:p>
          <a:p>
            <a:pPr lvl="0"/>
            <a:r>
              <a:rPr lang="en-GB" dirty="0"/>
              <a:t>Being unable to express pain</a:t>
            </a:r>
          </a:p>
          <a:p>
            <a:r>
              <a:rPr lang="en-GB" dirty="0"/>
              <a:t>By using the model a patient’s life history can support identification of the triggers and help formulate the patients care plan</a:t>
            </a:r>
          </a:p>
          <a:p>
            <a:endParaRPr lang="en-GB" dirty="0"/>
          </a:p>
        </p:txBody>
      </p:sp>
    </p:spTree>
    <p:extLst>
      <p:ext uri="{BB962C8B-B14F-4D97-AF65-F5344CB8AC3E}">
        <p14:creationId xmlns:p14="http://schemas.microsoft.com/office/powerpoint/2010/main" val="3675477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sz="2000" dirty="0" smtClean="0"/>
              <a:t>Previously known as ‘</a:t>
            </a:r>
            <a:r>
              <a:rPr lang="en-GB" sz="2000" b="1" dirty="0" smtClean="0"/>
              <a:t>specialing’, </a:t>
            </a:r>
            <a:r>
              <a:rPr lang="en-GB" sz="2000" dirty="0"/>
              <a:t>o</a:t>
            </a:r>
            <a:r>
              <a:rPr lang="en-GB" sz="2000" dirty="0" smtClean="0"/>
              <a:t>riginally came from the  </a:t>
            </a:r>
            <a:r>
              <a:rPr lang="en-GB" sz="2000" dirty="0"/>
              <a:t>M</a:t>
            </a:r>
            <a:r>
              <a:rPr lang="en-GB" sz="2000" dirty="0" smtClean="0"/>
              <a:t>ental </a:t>
            </a:r>
            <a:r>
              <a:rPr lang="en-GB" sz="2000" dirty="0"/>
              <a:t>H</a:t>
            </a:r>
            <a:r>
              <a:rPr lang="en-GB" sz="2000" dirty="0" smtClean="0"/>
              <a:t>ealth Hospitals and adapted within the Acute </a:t>
            </a:r>
            <a:r>
              <a:rPr lang="en-GB" sz="2000" dirty="0"/>
              <a:t>H</a:t>
            </a:r>
            <a:r>
              <a:rPr lang="en-GB" sz="2000" dirty="0" smtClean="0"/>
              <a:t>ospital </a:t>
            </a:r>
            <a:r>
              <a:rPr lang="en-GB" sz="2000" dirty="0"/>
              <a:t>T</a:t>
            </a:r>
            <a:r>
              <a:rPr lang="en-GB" sz="2000" dirty="0" smtClean="0"/>
              <a:t>rusts </a:t>
            </a:r>
          </a:p>
          <a:p>
            <a:endParaRPr lang="en-GB" sz="2000" dirty="0"/>
          </a:p>
          <a:p>
            <a:r>
              <a:rPr lang="en-GB" sz="2000" dirty="0" smtClean="0"/>
              <a:t>Enhanced Care is when a patient or cohort of patient require an increased level of Nurse to Patient care due to their complexity or acuity </a:t>
            </a:r>
          </a:p>
          <a:p>
            <a:pPr marL="0" indent="0">
              <a:buNone/>
            </a:pPr>
            <a:endParaRPr lang="en-GB" sz="2000" dirty="0" smtClean="0"/>
          </a:p>
          <a:p>
            <a:r>
              <a:rPr lang="en-GB" sz="2000" dirty="0" smtClean="0"/>
              <a:t>Enhanced care is defined as </a:t>
            </a:r>
            <a:r>
              <a:rPr lang="en-GB" sz="2000" b="1" dirty="0" smtClean="0"/>
              <a:t>“ watching attentively “ </a:t>
            </a:r>
            <a:r>
              <a:rPr lang="en-GB" sz="2000" dirty="0" smtClean="0"/>
              <a:t>while minimising the extent to which they feel that they are under surveillance , encouraging communication, listening and conveying to the patient that they are valued  and cared for, are important components of skilled nursing observation </a:t>
            </a:r>
          </a:p>
          <a:p>
            <a:pPr marL="0" indent="0">
              <a:buNone/>
            </a:pPr>
            <a:endParaRPr lang="en-GB" sz="2000" b="1" dirty="0" smtClean="0"/>
          </a:p>
          <a:p>
            <a:r>
              <a:rPr lang="en-GB" sz="2000" dirty="0" smtClean="0"/>
              <a:t>Enhanced care includes anyone who requires additional  care and support to ensure their safely whilst in our care e.g. cognitive impairment, alcohol withdrawal, dementia, clinical agitation .</a:t>
            </a:r>
          </a:p>
          <a:p>
            <a:pPr marL="0" indent="0">
              <a:buNone/>
            </a:pPr>
            <a:endParaRPr lang="en-GB" sz="2000" dirty="0" smtClean="0"/>
          </a:p>
          <a:p>
            <a:r>
              <a:rPr lang="en-GB" sz="2000" dirty="0" smtClean="0"/>
              <a:t>An Enhanced Care policy was introduced  2013 to help identify these patients; which includes </a:t>
            </a:r>
            <a:r>
              <a:rPr lang="en-GB" sz="2000" dirty="0"/>
              <a:t>a</a:t>
            </a:r>
            <a:r>
              <a:rPr lang="en-GB" sz="2000" dirty="0" smtClean="0"/>
              <a:t> risk assessment ,  ABC Charts and  guidance and support </a:t>
            </a:r>
          </a:p>
          <a:p>
            <a:endParaRPr lang="en-GB" dirty="0" smtClean="0"/>
          </a:p>
          <a:p>
            <a:endParaRPr lang="en-US" dirty="0"/>
          </a:p>
        </p:txBody>
      </p:sp>
      <p:sp>
        <p:nvSpPr>
          <p:cNvPr id="2" name="Title 1"/>
          <p:cNvSpPr>
            <a:spLocks noGrp="1"/>
          </p:cNvSpPr>
          <p:nvPr>
            <p:ph type="title"/>
          </p:nvPr>
        </p:nvSpPr>
        <p:spPr>
          <a:xfrm>
            <a:off x="457200" y="274638"/>
            <a:ext cx="7859216" cy="922114"/>
          </a:xfrm>
        </p:spPr>
        <p:txBody>
          <a:bodyPr>
            <a:normAutofit fontScale="90000"/>
          </a:bodyPr>
          <a:lstStyle/>
          <a:p>
            <a:r>
              <a:rPr lang="en-GB" dirty="0" smtClean="0">
                <a:solidFill>
                  <a:srgbClr val="7030A0"/>
                </a:solidFill>
              </a:rPr>
              <a:t>What does the term “Enhanced </a:t>
            </a:r>
            <a:r>
              <a:rPr lang="en-GB" dirty="0">
                <a:solidFill>
                  <a:srgbClr val="7030A0"/>
                </a:solidFill>
              </a:rPr>
              <a:t>C</a:t>
            </a:r>
            <a:r>
              <a:rPr lang="en-GB" dirty="0" smtClean="0">
                <a:solidFill>
                  <a:srgbClr val="7030A0"/>
                </a:solidFill>
              </a:rPr>
              <a:t>are” mean at Bolton  ?</a:t>
            </a:r>
            <a:endParaRPr lang="en-US" dirty="0">
              <a:solidFill>
                <a:srgbClr val="7030A0"/>
              </a:solidFill>
            </a:endParaRPr>
          </a:p>
        </p:txBody>
      </p:sp>
    </p:spTree>
    <p:extLst>
      <p:ext uri="{BB962C8B-B14F-4D97-AF65-F5344CB8AC3E}">
        <p14:creationId xmlns:p14="http://schemas.microsoft.com/office/powerpoint/2010/main" val="3296481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7030A0"/>
                </a:solidFill>
              </a:rPr>
              <a:t>Identifying Triggers using life story </a:t>
            </a:r>
            <a:endParaRPr lang="en-GB" sz="3600" dirty="0">
              <a:solidFill>
                <a:srgbClr val="7030A0"/>
              </a:solidFill>
            </a:endParaRPr>
          </a:p>
        </p:txBody>
      </p:sp>
      <p:sp>
        <p:nvSpPr>
          <p:cNvPr id="3" name="Content Placeholder 2"/>
          <p:cNvSpPr>
            <a:spLocks noGrp="1"/>
          </p:cNvSpPr>
          <p:nvPr>
            <p:ph idx="1"/>
          </p:nvPr>
        </p:nvSpPr>
        <p:spPr>
          <a:xfrm>
            <a:off x="251520" y="1700808"/>
            <a:ext cx="8784976" cy="4608512"/>
          </a:xfrm>
        </p:spPr>
        <p:txBody>
          <a:bodyPr>
            <a:normAutofit/>
          </a:bodyPr>
          <a:lstStyle/>
          <a:p>
            <a:pPr marL="0" indent="0">
              <a:buNone/>
            </a:pPr>
            <a:r>
              <a:rPr lang="en-GB" b="1" u="sng" dirty="0" smtClean="0"/>
              <a:t> </a:t>
            </a:r>
            <a:endParaRPr lang="en-GB" dirty="0"/>
          </a:p>
        </p:txBody>
      </p:sp>
      <p:pic>
        <p:nvPicPr>
          <p:cNvPr id="4" name="Picture 3" descr="C:\Documents and Settings\David\Desktop\newcastel model 2.PNG"/>
          <p:cNvPicPr/>
          <p:nvPr/>
        </p:nvPicPr>
        <p:blipFill>
          <a:blip r:embed="rId2"/>
          <a:srcRect/>
          <a:stretch>
            <a:fillRect/>
          </a:stretch>
        </p:blipFill>
        <p:spPr bwMode="auto">
          <a:xfrm>
            <a:off x="1259632" y="2132856"/>
            <a:ext cx="6120765" cy="3881120"/>
          </a:xfrm>
          <a:prstGeom prst="rect">
            <a:avLst/>
          </a:prstGeom>
          <a:noFill/>
          <a:ln w="9525">
            <a:noFill/>
            <a:miter lim="800000"/>
            <a:headEnd/>
            <a:tailEnd/>
          </a:ln>
        </p:spPr>
      </p:pic>
    </p:spTree>
    <p:extLst>
      <p:ext uri="{BB962C8B-B14F-4D97-AF65-F5344CB8AC3E}">
        <p14:creationId xmlns:p14="http://schemas.microsoft.com/office/powerpoint/2010/main" val="4133592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Triggers: Unmet Needs</a:t>
            </a:r>
            <a:endParaRPr lang="en-GB" dirty="0">
              <a:solidFill>
                <a:srgbClr val="7030A0"/>
              </a:solidFill>
            </a:endParaRPr>
          </a:p>
        </p:txBody>
      </p:sp>
      <p:sp>
        <p:nvSpPr>
          <p:cNvPr id="3" name="Content Placeholder 2"/>
          <p:cNvSpPr>
            <a:spLocks noGrp="1"/>
          </p:cNvSpPr>
          <p:nvPr>
            <p:ph idx="1"/>
          </p:nvPr>
        </p:nvSpPr>
        <p:spPr>
          <a:xfrm>
            <a:off x="251520" y="1700808"/>
            <a:ext cx="8784976" cy="4608512"/>
          </a:xfrm>
        </p:spPr>
        <p:txBody>
          <a:bodyPr>
            <a:normAutofit/>
          </a:bodyPr>
          <a:lstStyle/>
          <a:p>
            <a:pPr marL="0" indent="0">
              <a:buNone/>
            </a:pPr>
            <a:r>
              <a:rPr lang="en-GB" b="1" u="sng" dirty="0" smtClean="0"/>
              <a:t> </a:t>
            </a:r>
            <a:endParaRPr lang="en-GB" dirty="0"/>
          </a:p>
        </p:txBody>
      </p:sp>
      <p:pic>
        <p:nvPicPr>
          <p:cNvPr id="6" name="Picture 5"/>
          <p:cNvPicPr/>
          <p:nvPr/>
        </p:nvPicPr>
        <p:blipFill>
          <a:blip r:embed="rId2"/>
          <a:stretch>
            <a:fillRect/>
          </a:stretch>
        </p:blipFill>
        <p:spPr>
          <a:xfrm>
            <a:off x="1187624" y="1576387"/>
            <a:ext cx="6552727" cy="4156869"/>
          </a:xfrm>
          <a:prstGeom prst="rect">
            <a:avLst/>
          </a:prstGeom>
        </p:spPr>
      </p:pic>
    </p:spTree>
    <p:extLst>
      <p:ext uri="{BB962C8B-B14F-4D97-AF65-F5344CB8AC3E}">
        <p14:creationId xmlns:p14="http://schemas.microsoft.com/office/powerpoint/2010/main" val="1927919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Helping with Communication</a:t>
            </a:r>
            <a:br>
              <a:rPr lang="en-GB" sz="3600" dirty="0" smtClean="0"/>
            </a:br>
            <a:r>
              <a:rPr lang="en-GB" sz="3600" dirty="0" smtClean="0"/>
              <a:t>Follow the : </a:t>
            </a:r>
            <a:r>
              <a:rPr lang="en-GB" sz="3600" b="1" dirty="0" smtClean="0"/>
              <a:t>Vera Framework </a:t>
            </a:r>
            <a:endParaRPr lang="en-GB" sz="3600" b="1" dirty="0"/>
          </a:p>
        </p:txBody>
      </p:sp>
      <p:sp>
        <p:nvSpPr>
          <p:cNvPr id="3" name="Content Placeholder 2"/>
          <p:cNvSpPr>
            <a:spLocks noGrp="1"/>
          </p:cNvSpPr>
          <p:nvPr>
            <p:ph idx="1"/>
          </p:nvPr>
        </p:nvSpPr>
        <p:spPr/>
        <p:txBody>
          <a:bodyPr>
            <a:normAutofit/>
          </a:bodyPr>
          <a:lstStyle/>
          <a:p>
            <a:r>
              <a:rPr lang="en-GB" sz="1600" dirty="0" smtClean="0"/>
              <a:t>The VERA framework describes a stage by stage process of communication that guides health care professionals towards providing compassion and caring responses to patients with dementia </a:t>
            </a:r>
          </a:p>
          <a:p>
            <a:endParaRPr lang="en-GB" sz="1600" dirty="0"/>
          </a:p>
          <a:p>
            <a:endParaRPr lang="en-GB" sz="1600" dirty="0"/>
          </a:p>
        </p:txBody>
      </p:sp>
      <p:pic>
        <p:nvPicPr>
          <p:cNvPr id="4" name="Picture 3"/>
          <p:cNvPicPr>
            <a:picLocks noChangeAspect="1"/>
          </p:cNvPicPr>
          <p:nvPr/>
        </p:nvPicPr>
        <p:blipFill>
          <a:blip r:embed="rId2"/>
          <a:stretch>
            <a:fillRect/>
          </a:stretch>
        </p:blipFill>
        <p:spPr>
          <a:xfrm>
            <a:off x="899592" y="2420888"/>
            <a:ext cx="7029450" cy="3887837"/>
          </a:xfrm>
          <a:prstGeom prst="rect">
            <a:avLst/>
          </a:prstGeom>
        </p:spPr>
      </p:pic>
    </p:spTree>
    <p:extLst>
      <p:ext uri="{BB962C8B-B14F-4D97-AF65-F5344CB8AC3E}">
        <p14:creationId xmlns:p14="http://schemas.microsoft.com/office/powerpoint/2010/main" val="1785323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Example of using VERA in practice </a:t>
            </a:r>
            <a:endParaRPr lang="en-GB" sz="4000" dirty="0"/>
          </a:p>
        </p:txBody>
      </p:sp>
      <p:pic>
        <p:nvPicPr>
          <p:cNvPr id="4" name="Content Placeholder 3"/>
          <p:cNvPicPr>
            <a:picLocks noGrp="1"/>
          </p:cNvPicPr>
          <p:nvPr>
            <p:ph idx="1"/>
          </p:nvPr>
        </p:nvPicPr>
        <p:blipFill>
          <a:blip r:embed="rId2"/>
          <a:stretch>
            <a:fillRect/>
          </a:stretch>
        </p:blipFill>
        <p:spPr>
          <a:xfrm>
            <a:off x="1187624" y="1700808"/>
            <a:ext cx="7416824" cy="4320479"/>
          </a:xfrm>
          <a:prstGeom prst="rect">
            <a:avLst/>
          </a:prstGeom>
        </p:spPr>
      </p:pic>
    </p:spTree>
    <p:extLst>
      <p:ext uri="{BB962C8B-B14F-4D97-AF65-F5344CB8AC3E}">
        <p14:creationId xmlns:p14="http://schemas.microsoft.com/office/powerpoint/2010/main" val="3951004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fontScale="90000"/>
          </a:bodyPr>
          <a:lstStyle/>
          <a:p>
            <a:r>
              <a:rPr lang="en-US" sz="4000" dirty="0" smtClean="0">
                <a:solidFill>
                  <a:srgbClr val="7030A0"/>
                </a:solidFill>
              </a:rPr>
              <a:t>Getting to Know Me booklet ? </a:t>
            </a:r>
            <a:br>
              <a:rPr lang="en-US" sz="4000" dirty="0" smtClean="0">
                <a:solidFill>
                  <a:srgbClr val="7030A0"/>
                </a:solidFill>
              </a:rPr>
            </a:br>
            <a:r>
              <a:rPr lang="en-US" sz="2000" dirty="0" smtClean="0">
                <a:solidFill>
                  <a:srgbClr val="7030A0"/>
                </a:solidFill>
              </a:rPr>
              <a:t>To care for our Patients with a cognitive impairment, we need to get to know them </a:t>
            </a:r>
            <a:r>
              <a:rPr lang="en-US" sz="2000" b="1" dirty="0" smtClean="0">
                <a:solidFill>
                  <a:srgbClr val="7030A0"/>
                </a:solidFill>
              </a:rPr>
              <a:t>Please complete this booklet </a:t>
            </a:r>
            <a:br>
              <a:rPr lang="en-US" sz="2000" b="1" dirty="0" smtClean="0">
                <a:solidFill>
                  <a:srgbClr val="7030A0"/>
                </a:solidFill>
              </a:rPr>
            </a:br>
            <a:endParaRPr lang="en-GB" sz="2000" b="1" dirty="0">
              <a:solidFill>
                <a:srgbClr val="7030A0"/>
              </a:solidFill>
            </a:endParaRPr>
          </a:p>
        </p:txBody>
      </p:sp>
      <p:pic>
        <p:nvPicPr>
          <p:cNvPr id="4" name="Picture 3"/>
          <p:cNvPicPr/>
          <p:nvPr/>
        </p:nvPicPr>
        <p:blipFill>
          <a:blip r:embed="rId2" cstate="print"/>
          <a:srcRect/>
          <a:stretch>
            <a:fillRect/>
          </a:stretch>
        </p:blipFill>
        <p:spPr bwMode="auto">
          <a:xfrm>
            <a:off x="626976" y="1916832"/>
            <a:ext cx="7890048" cy="4320480"/>
          </a:xfrm>
          <a:prstGeom prst="rect">
            <a:avLst/>
          </a:prstGeom>
          <a:noFill/>
          <a:ln w="9525">
            <a:noFill/>
            <a:miter lim="800000"/>
            <a:headEnd/>
            <a:tailEnd/>
          </a:ln>
        </p:spPr>
      </p:pic>
    </p:spTree>
    <p:extLst>
      <p:ext uri="{BB962C8B-B14F-4D97-AF65-F5344CB8AC3E}">
        <p14:creationId xmlns:p14="http://schemas.microsoft.com/office/powerpoint/2010/main" val="4276381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80" y="404664"/>
            <a:ext cx="8229600" cy="1143000"/>
          </a:xfrm>
        </p:spPr>
        <p:txBody>
          <a:bodyPr>
            <a:normAutofit/>
          </a:bodyPr>
          <a:lstStyle/>
          <a:p>
            <a:r>
              <a:rPr lang="en-US" dirty="0" smtClean="0">
                <a:solidFill>
                  <a:srgbClr val="7030A0"/>
                </a:solidFill>
              </a:rPr>
              <a:t>Getting to Know Me - Example</a:t>
            </a:r>
            <a:endParaRPr lang="en-GB" dirty="0">
              <a:solidFill>
                <a:srgbClr val="7030A0"/>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34380" y="1844824"/>
            <a:ext cx="8075240" cy="4176464"/>
          </a:xfrm>
          <a:prstGeom prst="rect">
            <a:avLst/>
          </a:prstGeom>
          <a:noFill/>
        </p:spPr>
      </p:pic>
    </p:spTree>
    <p:extLst>
      <p:ext uri="{BB962C8B-B14F-4D97-AF65-F5344CB8AC3E}">
        <p14:creationId xmlns:p14="http://schemas.microsoft.com/office/powerpoint/2010/main" val="325149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25144"/>
          </a:xfrm>
        </p:spPr>
        <p:txBody>
          <a:bodyPr>
            <a:noAutofit/>
          </a:bodyPr>
          <a:lstStyle/>
          <a:p>
            <a:pPr marL="0" indent="0">
              <a:buNone/>
            </a:pPr>
            <a:r>
              <a:rPr lang="en-GB" sz="1600" b="1" dirty="0" smtClean="0"/>
              <a:t>Benefits</a:t>
            </a:r>
          </a:p>
          <a:p>
            <a:r>
              <a:rPr lang="en-GB" sz="1600" dirty="0" smtClean="0"/>
              <a:t>Activities for people with dementia may be more important to their psychological well-being than the physical and social environment</a:t>
            </a:r>
          </a:p>
          <a:p>
            <a:r>
              <a:rPr lang="en-GB" sz="1600" dirty="0" smtClean="0"/>
              <a:t>Activity has the potential to: enhance quality of life promote strengths, reduce rate of cognitive decline, enhance relationships and communication, draw on interests and enhance self esteem.</a:t>
            </a:r>
          </a:p>
          <a:p>
            <a:r>
              <a:rPr lang="en-GB" sz="1600" dirty="0" smtClean="0"/>
              <a:t>Within a hospital setting it can help prevent de- conditioning by improving function, reduced falls, lifts mood and aids recovery</a:t>
            </a:r>
          </a:p>
          <a:p>
            <a:pPr marL="0" indent="0">
              <a:buNone/>
            </a:pPr>
            <a:endParaRPr lang="en-GB" sz="1600" dirty="0" smtClean="0"/>
          </a:p>
          <a:p>
            <a:pPr marL="0" indent="0">
              <a:buNone/>
            </a:pPr>
            <a:r>
              <a:rPr lang="en-GB" sz="1600" b="1" dirty="0"/>
              <a:t>Selecting an Activity </a:t>
            </a:r>
            <a:endParaRPr lang="en-US" sz="1600" b="1" dirty="0" smtClean="0"/>
          </a:p>
          <a:p>
            <a:r>
              <a:rPr lang="en-GB" sz="1600" dirty="0" smtClean="0"/>
              <a:t>The </a:t>
            </a:r>
            <a:r>
              <a:rPr lang="en-GB" sz="1600" dirty="0"/>
              <a:t>general rule for the selection of appropriate activity is that most people gain benefit from an </a:t>
            </a:r>
            <a:r>
              <a:rPr lang="en-GB" sz="1600" dirty="0" smtClean="0"/>
              <a:t>activity </a:t>
            </a:r>
            <a:r>
              <a:rPr lang="en-GB" sz="1600" dirty="0"/>
              <a:t>which matches their interests and level of cognitive </a:t>
            </a:r>
            <a:r>
              <a:rPr lang="en-GB" sz="1600" dirty="0" smtClean="0"/>
              <a:t>ability</a:t>
            </a:r>
          </a:p>
          <a:p>
            <a:r>
              <a:rPr lang="en-GB" sz="1600" dirty="0"/>
              <a:t>Engagement in activity is likely to change for each person throughout the course of the dementia</a:t>
            </a:r>
          </a:p>
          <a:p>
            <a:r>
              <a:rPr lang="en-GB" sz="1600" dirty="0"/>
              <a:t>Sometimes it may be necessary to adapt an activity depending on the disability that a person with dementia may </a:t>
            </a:r>
            <a:r>
              <a:rPr lang="en-GB" sz="1600" dirty="0" smtClean="0"/>
              <a:t>have</a:t>
            </a:r>
          </a:p>
          <a:p>
            <a:r>
              <a:rPr lang="en-GB" sz="1600" dirty="0" smtClean="0"/>
              <a:t>Complete a getting to know me booklet with the patient or family </a:t>
            </a:r>
            <a:endParaRPr lang="en-US" sz="1600" dirty="0"/>
          </a:p>
          <a:p>
            <a:pPr marL="0" indent="0">
              <a:buNone/>
            </a:pPr>
            <a:endParaRPr lang="en-GB" sz="1600" dirty="0" smtClean="0"/>
          </a:p>
          <a:p>
            <a:endParaRPr lang="en-GB" sz="1600" dirty="0" smtClean="0"/>
          </a:p>
          <a:p>
            <a:endParaRPr lang="en-GB" sz="1600" dirty="0"/>
          </a:p>
        </p:txBody>
      </p:sp>
      <p:sp>
        <p:nvSpPr>
          <p:cNvPr id="2" name="Title 1"/>
          <p:cNvSpPr>
            <a:spLocks noGrp="1"/>
          </p:cNvSpPr>
          <p:nvPr>
            <p:ph type="title"/>
          </p:nvPr>
        </p:nvSpPr>
        <p:spPr>
          <a:xfrm>
            <a:off x="457200" y="274638"/>
            <a:ext cx="8075240" cy="994122"/>
          </a:xfrm>
        </p:spPr>
        <p:txBody>
          <a:bodyPr>
            <a:normAutofit/>
          </a:bodyPr>
          <a:lstStyle/>
          <a:p>
            <a:r>
              <a:rPr lang="en-GB" sz="2800" dirty="0" smtClean="0">
                <a:solidFill>
                  <a:srgbClr val="7030A0"/>
                </a:solidFill>
              </a:rPr>
              <a:t>The Importance of Activity and Selecting the Most </a:t>
            </a:r>
            <a:r>
              <a:rPr lang="en-GB" sz="2800" dirty="0">
                <a:solidFill>
                  <a:srgbClr val="7030A0"/>
                </a:solidFill>
              </a:rPr>
              <a:t>A</a:t>
            </a:r>
            <a:r>
              <a:rPr lang="en-GB" sz="2800" dirty="0" smtClean="0">
                <a:solidFill>
                  <a:srgbClr val="7030A0"/>
                </a:solidFill>
              </a:rPr>
              <a:t>ppropriate </a:t>
            </a:r>
            <a:endParaRPr lang="en-US" sz="2800" dirty="0">
              <a:solidFill>
                <a:srgbClr val="7030A0"/>
              </a:solidFill>
            </a:endParaRPr>
          </a:p>
        </p:txBody>
      </p:sp>
      <p:sp>
        <p:nvSpPr>
          <p:cNvPr id="6" name="Rectangle 5"/>
          <p:cNvSpPr/>
          <p:nvPr/>
        </p:nvSpPr>
        <p:spPr>
          <a:xfrm flipV="1">
            <a:off x="3779912" y="4535254"/>
            <a:ext cx="3078088" cy="1754326"/>
          </a:xfrm>
          <a:prstGeom prst="rect">
            <a:avLst/>
          </a:prstGeom>
        </p:spPr>
        <p:txBody>
          <a:bodyPr wrap="square">
            <a:spAutoFit/>
          </a:bodyPr>
          <a:lstStyle/>
          <a:p>
            <a:endParaRPr lang="en-GB" dirty="0" smtClean="0"/>
          </a:p>
          <a:p>
            <a:endParaRPr lang="en-GB" dirty="0"/>
          </a:p>
          <a:p>
            <a:endParaRPr lang="en-GB" dirty="0" smtClean="0"/>
          </a:p>
          <a:p>
            <a:endParaRPr lang="en-GB" dirty="0"/>
          </a:p>
          <a:p>
            <a:endParaRPr lang="en-GB" dirty="0" smtClean="0"/>
          </a:p>
          <a:p>
            <a:endParaRPr lang="en-GB" dirty="0" smtClean="0"/>
          </a:p>
        </p:txBody>
      </p:sp>
    </p:spTree>
    <p:extLst>
      <p:ext uri="{BB962C8B-B14F-4D97-AF65-F5344CB8AC3E}">
        <p14:creationId xmlns:p14="http://schemas.microsoft.com/office/powerpoint/2010/main" val="3356980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95536" y="1891505"/>
            <a:ext cx="8291264" cy="4515803"/>
          </a:xfrm>
          <a:prstGeom prst="rect">
            <a:avLst/>
          </a:prstGeom>
        </p:spPr>
      </p:pic>
      <p:sp>
        <p:nvSpPr>
          <p:cNvPr id="4" name="Date Placeholder 3"/>
          <p:cNvSpPr>
            <a:spLocks noGrp="1"/>
          </p:cNvSpPr>
          <p:nvPr>
            <p:ph type="dt" sz="half" idx="4294967295"/>
          </p:nvPr>
        </p:nvSpPr>
        <p:spPr>
          <a:xfrm>
            <a:off x="6727032" y="6407944"/>
            <a:ext cx="1920240" cy="365760"/>
          </a:xfrm>
          <a:prstGeom prst="rect">
            <a:avLst/>
          </a:prstGeom>
        </p:spPr>
        <p:txBody>
          <a:bodyPr/>
          <a:lstStyle/>
          <a:p>
            <a:fld id="{C0071340-4CCC-41BE-8C6A-49D00629C63A}" type="datetime1">
              <a:rPr lang="en-US" smtClean="0"/>
              <a:pPr/>
              <a:t>8/7/2025</a:t>
            </a:fld>
            <a:endParaRPr lang="en-US"/>
          </a:p>
        </p:txBody>
      </p:sp>
      <p:sp>
        <p:nvSpPr>
          <p:cNvPr id="5" name="Slide Number Placeholder 4"/>
          <p:cNvSpPr>
            <a:spLocks noGrp="1"/>
          </p:cNvSpPr>
          <p:nvPr>
            <p:ph type="sldNum" sz="quarter" idx="4294967295"/>
          </p:nvPr>
        </p:nvSpPr>
        <p:spPr>
          <a:xfrm>
            <a:off x="8647272" y="6407944"/>
            <a:ext cx="365760" cy="365125"/>
          </a:xfrm>
          <a:prstGeom prst="rect">
            <a:avLst/>
          </a:prstGeom>
        </p:spPr>
        <p:txBody>
          <a:bodyPr/>
          <a:lstStyle/>
          <a:p>
            <a:fld id="{373A42B2-AC4F-48BD-9396-ACFE286C7012}" type="slidenum">
              <a:rPr lang="en-US" smtClean="0"/>
              <a:pPr/>
              <a:t>27</a:t>
            </a:fld>
            <a:endParaRPr lang="en-US"/>
          </a:p>
        </p:txBody>
      </p:sp>
      <p:sp>
        <p:nvSpPr>
          <p:cNvPr id="2" name="Title 1"/>
          <p:cNvSpPr>
            <a:spLocks noGrp="1"/>
          </p:cNvSpPr>
          <p:nvPr>
            <p:ph type="title"/>
          </p:nvPr>
        </p:nvSpPr>
        <p:spPr/>
        <p:txBody>
          <a:bodyPr/>
          <a:lstStyle/>
          <a:p>
            <a:r>
              <a:rPr lang="en-GB" dirty="0" smtClean="0"/>
              <a:t>Ward Activities</a:t>
            </a:r>
            <a:endParaRPr lang="en-US" dirty="0"/>
          </a:p>
        </p:txBody>
      </p:sp>
    </p:spTree>
    <p:extLst>
      <p:ext uri="{BB962C8B-B14F-4D97-AF65-F5344CB8AC3E}">
        <p14:creationId xmlns:p14="http://schemas.microsoft.com/office/powerpoint/2010/main" val="3598010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00034" y="3212976"/>
            <a:ext cx="8229600" cy="3456103"/>
          </a:xfrm>
        </p:spPr>
        <p:txBody>
          <a:bodyPr>
            <a:normAutofit/>
          </a:bodyPr>
          <a:lstStyle/>
          <a:p>
            <a:pPr marL="68580" indent="0" algn="ctr">
              <a:buNone/>
            </a:pPr>
            <a:r>
              <a:rPr lang="en-GB" sz="1400" dirty="0" smtClean="0"/>
              <a:t>REMINISCENCE INTERACTIVE THERAPY ACTIVITIES </a:t>
            </a:r>
          </a:p>
          <a:p>
            <a:endParaRPr lang="en-GB" sz="1400" dirty="0"/>
          </a:p>
          <a:p>
            <a:r>
              <a:rPr lang="en-GB" sz="1400" dirty="0" smtClean="0"/>
              <a:t>RITA is a dedicated computerised distraction therapy and has been clinically proven to reduce falls as well as violence and aggression, indeed in some Trusts it has reduced the need for Enhanced Care significantly. </a:t>
            </a:r>
          </a:p>
          <a:p>
            <a:pPr marL="68580" indent="0">
              <a:buNone/>
            </a:pPr>
            <a:endParaRPr lang="en-GB" sz="1400" dirty="0" smtClean="0"/>
          </a:p>
          <a:p>
            <a:r>
              <a:rPr lang="en-GB" sz="1400" dirty="0" smtClean="0"/>
              <a:t>It contains a vast array of music, games and reminiscence materials designed specifically for enhancing the caring relationship. </a:t>
            </a:r>
          </a:p>
          <a:p>
            <a:endParaRPr lang="en-GB" sz="1400" dirty="0"/>
          </a:p>
          <a:p>
            <a:r>
              <a:rPr lang="en-GB" sz="1400" dirty="0" smtClean="0"/>
              <a:t>Features include full length films, bingo, stock footage of old TV programmes, sports matches and a variety of games and apps as well as a featured to record relatives messages for patients. </a:t>
            </a:r>
          </a:p>
          <a:p>
            <a:endParaRPr lang="en-GB" sz="1400" dirty="0" smtClean="0"/>
          </a:p>
          <a:p>
            <a:r>
              <a:rPr lang="en-GB" sz="1400" dirty="0" smtClean="0"/>
              <a:t>The Enhanced Care Team are currently using these throughout the trust and they are available on several wards.  The Trust has 5 machines in total. </a:t>
            </a:r>
          </a:p>
        </p:txBody>
      </p:sp>
      <p:sp>
        <p:nvSpPr>
          <p:cNvPr id="2" name="Title 1"/>
          <p:cNvSpPr>
            <a:spLocks noGrp="1"/>
          </p:cNvSpPr>
          <p:nvPr>
            <p:ph type="title"/>
          </p:nvPr>
        </p:nvSpPr>
        <p:spPr/>
        <p:txBody>
          <a:bodyPr>
            <a:normAutofit/>
          </a:bodyPr>
          <a:lstStyle/>
          <a:p>
            <a:r>
              <a:rPr lang="en-GB" dirty="0" smtClean="0">
                <a:solidFill>
                  <a:srgbClr val="7030A0"/>
                </a:solidFill>
              </a:rPr>
              <a:t>RITA/ My Life Machines; </a:t>
            </a:r>
            <a:br>
              <a:rPr lang="en-GB" dirty="0" smtClean="0">
                <a:solidFill>
                  <a:srgbClr val="7030A0"/>
                </a:solidFill>
              </a:rPr>
            </a:br>
            <a:r>
              <a:rPr lang="en-GB" sz="2200" dirty="0" smtClean="0">
                <a:solidFill>
                  <a:srgbClr val="7030A0"/>
                </a:solidFill>
              </a:rPr>
              <a:t>Contact ECAST team </a:t>
            </a:r>
            <a:r>
              <a:rPr lang="en-GB" sz="2200" dirty="0">
                <a:solidFill>
                  <a:srgbClr val="7030A0"/>
                </a:solidFill>
              </a:rPr>
              <a:t> </a:t>
            </a:r>
            <a:r>
              <a:rPr lang="en-GB" sz="2200" dirty="0" smtClean="0">
                <a:solidFill>
                  <a:srgbClr val="7030A0"/>
                </a:solidFill>
              </a:rPr>
              <a:t>ext. 141820</a:t>
            </a:r>
            <a:endParaRPr lang="en-US" sz="2200" dirty="0">
              <a:solidFill>
                <a:srgbClr val="7030A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1516468"/>
            <a:ext cx="5112568" cy="1597678"/>
          </a:xfrm>
          <a:prstGeom prst="rect">
            <a:avLst/>
          </a:prstGeom>
          <a:effectLst>
            <a:softEdge rad="635000"/>
          </a:effectLst>
        </p:spPr>
      </p:pic>
    </p:spTree>
    <p:extLst>
      <p:ext uri="{BB962C8B-B14F-4D97-AF65-F5344CB8AC3E}">
        <p14:creationId xmlns:p14="http://schemas.microsoft.com/office/powerpoint/2010/main" val="2447948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5738" y="2275080"/>
            <a:ext cx="1976086" cy="19959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contourClr>
              <a:srgbClr val="333333"/>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4677287"/>
            <a:ext cx="2210375" cy="1137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2168394"/>
            <a:ext cx="2112443" cy="197161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781" y="4790902"/>
            <a:ext cx="1080138" cy="1292309"/>
          </a:xfrm>
          <a:prstGeom prst="rect">
            <a:avLst/>
          </a:prstGeom>
          <a:ln>
            <a:noFill/>
          </a:ln>
          <a:effectLst>
            <a:softEdge rad="112500"/>
          </a:effectLst>
        </p:spPr>
      </p:pic>
      <p:pic>
        <p:nvPicPr>
          <p:cNvPr id="13" name="Picture 12"/>
          <p:cNvPicPr>
            <a:picLocks noChangeAspect="1"/>
          </p:cNvPicPr>
          <p:nvPr/>
        </p:nvPicPr>
        <p:blipFill>
          <a:blip r:embed="rId6"/>
          <a:stretch>
            <a:fillRect/>
          </a:stretch>
        </p:blipFill>
        <p:spPr>
          <a:xfrm>
            <a:off x="5999502" y="2168394"/>
            <a:ext cx="1596834" cy="1332614"/>
          </a:xfrm>
          <a:prstGeom prst="rect">
            <a:avLst/>
          </a:prstGeom>
          <a:ln>
            <a:noFill/>
          </a:ln>
          <a:effectLst>
            <a:softEdge rad="112500"/>
          </a:effectLst>
        </p:spPr>
      </p:pic>
      <p:pic>
        <p:nvPicPr>
          <p:cNvPr id="14" name="Picture 13"/>
          <p:cNvPicPr>
            <a:picLocks noChangeAspect="1"/>
          </p:cNvPicPr>
          <p:nvPr/>
        </p:nvPicPr>
        <p:blipFill>
          <a:blip r:embed="rId7"/>
          <a:stretch>
            <a:fillRect/>
          </a:stretch>
        </p:blipFill>
        <p:spPr>
          <a:xfrm>
            <a:off x="4236022" y="4696743"/>
            <a:ext cx="855527" cy="1386468"/>
          </a:xfrm>
          <a:prstGeom prst="rect">
            <a:avLst/>
          </a:prstGeom>
        </p:spPr>
      </p:pic>
      <p:pic>
        <p:nvPicPr>
          <p:cNvPr id="3" name="Picture 2"/>
          <p:cNvPicPr>
            <a:picLocks noChangeAspect="1"/>
          </p:cNvPicPr>
          <p:nvPr/>
        </p:nvPicPr>
        <p:blipFill>
          <a:blip r:embed="rId8"/>
          <a:stretch>
            <a:fillRect/>
          </a:stretch>
        </p:blipFill>
        <p:spPr>
          <a:xfrm>
            <a:off x="5929573" y="3660899"/>
            <a:ext cx="2521744" cy="1035844"/>
          </a:xfrm>
          <a:prstGeom prst="rect">
            <a:avLst/>
          </a:prstGeom>
        </p:spPr>
      </p:pic>
      <p:sp>
        <p:nvSpPr>
          <p:cNvPr id="2" name="Rectangle 1"/>
          <p:cNvSpPr/>
          <p:nvPr/>
        </p:nvSpPr>
        <p:spPr>
          <a:xfrm>
            <a:off x="899592" y="339709"/>
            <a:ext cx="6984776" cy="1261884"/>
          </a:xfrm>
          <a:prstGeom prst="rect">
            <a:avLst/>
          </a:prstGeom>
        </p:spPr>
        <p:txBody>
          <a:bodyPr wrap="square">
            <a:spAutoFit/>
          </a:bodyPr>
          <a:lstStyle/>
          <a:p>
            <a:pPr algn="ctr"/>
            <a:r>
              <a:rPr lang="en-US" sz="3600" b="1" dirty="0">
                <a:solidFill>
                  <a:srgbClr val="7030A0"/>
                </a:solidFill>
              </a:rPr>
              <a:t>Thankyou</a:t>
            </a:r>
            <a:r>
              <a:rPr lang="en-US" sz="2000" b="1" dirty="0">
                <a:solidFill>
                  <a:srgbClr val="7030A0"/>
                </a:solidFill>
              </a:rPr>
              <a:t/>
            </a:r>
            <a:br>
              <a:rPr lang="en-US" sz="2000" b="1" dirty="0">
                <a:solidFill>
                  <a:srgbClr val="7030A0"/>
                </a:solidFill>
              </a:rPr>
            </a:br>
            <a:r>
              <a:rPr lang="en-US" sz="2000" b="1" dirty="0">
                <a:solidFill>
                  <a:srgbClr val="7030A0"/>
                </a:solidFill>
              </a:rPr>
              <a:t>Please contact The Enhance care team  Ext 14120 for any advice and support </a:t>
            </a:r>
            <a:endParaRPr lang="en-GB" sz="2000" b="1" dirty="0"/>
          </a:p>
        </p:txBody>
      </p:sp>
    </p:spTree>
    <p:extLst>
      <p:ext uri="{BB962C8B-B14F-4D97-AF65-F5344CB8AC3E}">
        <p14:creationId xmlns:p14="http://schemas.microsoft.com/office/powerpoint/2010/main" val="119207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solidFill>
                  <a:schemeClr val="accent4"/>
                </a:solidFill>
                <a:latin typeface="Arial" panose="020B0604020202020204" pitchFamily="34" charset="0"/>
                <a:cs typeface="Arial" panose="020B0604020202020204" pitchFamily="34" charset="0"/>
              </a:rPr>
              <a:t>The </a:t>
            </a:r>
            <a:r>
              <a:rPr lang="en-US" altLang="en-US" b="1" dirty="0">
                <a:solidFill>
                  <a:schemeClr val="accent4"/>
                </a:solidFill>
                <a:latin typeface="Arial" panose="020B0604020202020204" pitchFamily="34" charset="0"/>
                <a:cs typeface="Arial" panose="020B0604020202020204" pitchFamily="34" charset="0"/>
              </a:rPr>
              <a:t>I</a:t>
            </a:r>
            <a:r>
              <a:rPr lang="en-US" altLang="en-US" b="1" dirty="0" smtClean="0">
                <a:solidFill>
                  <a:schemeClr val="accent4"/>
                </a:solidFill>
                <a:latin typeface="Arial" panose="020B0604020202020204" pitchFamily="34" charset="0"/>
                <a:cs typeface="Arial" panose="020B0604020202020204" pitchFamily="34" charset="0"/>
              </a:rPr>
              <a:t>mportance of Person Centred Care </a:t>
            </a:r>
            <a:endParaRPr lang="en-GB" b="1" dirty="0">
              <a:solidFill>
                <a:schemeClr val="accent4"/>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defRPr/>
            </a:pPr>
            <a:r>
              <a:rPr lang="en-GB" sz="2400" b="1" dirty="0">
                <a:solidFill>
                  <a:schemeClr val="accent1"/>
                </a:solidFill>
              </a:rPr>
              <a:t>Person </a:t>
            </a:r>
            <a:r>
              <a:rPr lang="en-GB" sz="2400" b="1" dirty="0" smtClean="0">
                <a:solidFill>
                  <a:schemeClr val="accent1"/>
                </a:solidFill>
              </a:rPr>
              <a:t>Centred  </a:t>
            </a:r>
            <a:r>
              <a:rPr lang="en-GB" sz="2400" b="1" dirty="0">
                <a:solidFill>
                  <a:schemeClr val="accent1"/>
                </a:solidFill>
              </a:rPr>
              <a:t>Care Approaches: </a:t>
            </a:r>
          </a:p>
          <a:p>
            <a:pPr marL="0" indent="0">
              <a:buNone/>
              <a:defRPr/>
            </a:pPr>
            <a:r>
              <a:rPr lang="en-US" sz="2400" dirty="0"/>
              <a:t>“Person </a:t>
            </a:r>
            <a:r>
              <a:rPr lang="en-US" sz="2400" dirty="0" smtClean="0"/>
              <a:t>centred </a:t>
            </a:r>
            <a:r>
              <a:rPr lang="en-US" sz="2400" dirty="0"/>
              <a:t>care involves tailoring a person`s care to their interests, abilities , history and personality . This helps to ensure people with Dementia or a cognitive impairment can take part in the things they enjoy. It can be effective way of preventing behavioural and psychological symptoms of Dementia</a:t>
            </a:r>
            <a:r>
              <a:rPr lang="en-US" sz="2400" dirty="0" smtClean="0"/>
              <a:t>” ( BPSD)</a:t>
            </a:r>
            <a:endParaRPr lang="en-US" sz="2400" dirty="0"/>
          </a:p>
          <a:p>
            <a:endParaRPr lang="en-GB" dirty="0"/>
          </a:p>
        </p:txBody>
      </p:sp>
      <p:pic>
        <p:nvPicPr>
          <p:cNvPr id="4"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437063"/>
            <a:ext cx="360045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6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do we Identify Patients who need Enhanced </a:t>
            </a:r>
            <a:r>
              <a:rPr lang="en-GB" sz="3200" dirty="0"/>
              <a:t>C</a:t>
            </a:r>
            <a:r>
              <a:rPr lang="en-GB" sz="3200" dirty="0" smtClean="0"/>
              <a:t>are Observations ?</a:t>
            </a:r>
            <a:endParaRPr lang="en-GB" sz="3200" dirty="0"/>
          </a:p>
        </p:txBody>
      </p:sp>
      <p:sp>
        <p:nvSpPr>
          <p:cNvPr id="3" name="Content Placeholder 2"/>
          <p:cNvSpPr>
            <a:spLocks noGrp="1"/>
          </p:cNvSpPr>
          <p:nvPr>
            <p:ph idx="1"/>
          </p:nvPr>
        </p:nvSpPr>
        <p:spPr/>
        <p:txBody>
          <a:bodyPr>
            <a:normAutofit/>
          </a:bodyPr>
          <a:lstStyle/>
          <a:p>
            <a:r>
              <a:rPr lang="en-GB" sz="2000" dirty="0"/>
              <a:t>N</a:t>
            </a:r>
            <a:r>
              <a:rPr lang="en-GB" sz="2000" dirty="0" smtClean="0"/>
              <a:t>ursing documentation is completed  by the nursing teams  which include an </a:t>
            </a:r>
            <a:r>
              <a:rPr lang="en-GB" sz="2000" dirty="0"/>
              <a:t>E</a:t>
            </a:r>
            <a:r>
              <a:rPr lang="en-GB" sz="2000" dirty="0" smtClean="0"/>
              <a:t>nhanced </a:t>
            </a:r>
            <a:r>
              <a:rPr lang="en-GB" sz="2000" dirty="0"/>
              <a:t>C</a:t>
            </a:r>
            <a:r>
              <a:rPr lang="en-GB" sz="2000" dirty="0" smtClean="0"/>
              <a:t>are </a:t>
            </a:r>
            <a:r>
              <a:rPr lang="en-GB" sz="2000" dirty="0"/>
              <a:t>R</a:t>
            </a:r>
            <a:r>
              <a:rPr lang="en-GB" sz="2000" dirty="0" smtClean="0"/>
              <a:t>isk </a:t>
            </a:r>
            <a:r>
              <a:rPr lang="en-GB" sz="2000" dirty="0"/>
              <a:t>A</a:t>
            </a:r>
            <a:r>
              <a:rPr lang="en-GB" sz="2000" dirty="0" smtClean="0"/>
              <a:t>ssessment  (</a:t>
            </a:r>
            <a:r>
              <a:rPr lang="en-GB" sz="2000" i="1" dirty="0" smtClean="0"/>
              <a:t>see slide 5)</a:t>
            </a:r>
          </a:p>
          <a:p>
            <a:r>
              <a:rPr lang="en-GB" sz="2000" dirty="0" smtClean="0"/>
              <a:t>Nursing staff complete a risk assessment on EPR  called the POST ( Patient Observation </a:t>
            </a:r>
            <a:r>
              <a:rPr lang="en-GB" sz="2000" dirty="0"/>
              <a:t>S</a:t>
            </a:r>
            <a:r>
              <a:rPr lang="en-GB" sz="2000" dirty="0" smtClean="0"/>
              <a:t>coring </a:t>
            </a:r>
            <a:r>
              <a:rPr lang="en-GB" sz="2000" dirty="0"/>
              <a:t>t</a:t>
            </a:r>
            <a:r>
              <a:rPr lang="en-GB" sz="2000" dirty="0" smtClean="0"/>
              <a:t>ool )  (</a:t>
            </a:r>
            <a:r>
              <a:rPr lang="en-GB" sz="2000" i="1" dirty="0" smtClean="0"/>
              <a:t>see slide 6)</a:t>
            </a:r>
          </a:p>
          <a:p>
            <a:r>
              <a:rPr lang="en-GB" sz="2000" dirty="0" smtClean="0"/>
              <a:t>Once completed the POST tool will recommend the level of observation required  (</a:t>
            </a:r>
            <a:r>
              <a:rPr lang="en-GB" sz="2000" i="1" dirty="0" smtClean="0"/>
              <a:t>see slide 6)</a:t>
            </a:r>
          </a:p>
          <a:p>
            <a:r>
              <a:rPr lang="en-GB" sz="2000" dirty="0" smtClean="0"/>
              <a:t>There are 4 levels  </a:t>
            </a:r>
            <a:r>
              <a:rPr lang="en-GB" sz="2000" i="1" dirty="0" smtClean="0"/>
              <a:t>(see slide 7) </a:t>
            </a:r>
          </a:p>
          <a:p>
            <a:r>
              <a:rPr lang="en-GB" sz="2000" b="1" dirty="0" smtClean="0">
                <a:solidFill>
                  <a:schemeClr val="tx2">
                    <a:lumMod val="60000"/>
                    <a:lumOff val="40000"/>
                  </a:schemeClr>
                </a:solidFill>
              </a:rPr>
              <a:t>Blue  -  General Observations</a:t>
            </a:r>
          </a:p>
          <a:p>
            <a:r>
              <a:rPr lang="en-GB" sz="2000" b="1" dirty="0" smtClean="0">
                <a:solidFill>
                  <a:srgbClr val="00B050"/>
                </a:solidFill>
              </a:rPr>
              <a:t>Green – Intentional Rounding 15-30 minute checks </a:t>
            </a:r>
          </a:p>
          <a:p>
            <a:r>
              <a:rPr lang="en-GB" sz="2000" b="1" dirty="0" smtClean="0">
                <a:solidFill>
                  <a:schemeClr val="accent6">
                    <a:lumMod val="75000"/>
                  </a:schemeClr>
                </a:solidFill>
              </a:rPr>
              <a:t>Amber –  Continuous Observations:  Bay Tagging  </a:t>
            </a:r>
          </a:p>
          <a:p>
            <a:r>
              <a:rPr lang="en-GB" sz="2000" b="1" dirty="0" smtClean="0">
                <a:solidFill>
                  <a:srgbClr val="FF0000"/>
                </a:solidFill>
              </a:rPr>
              <a:t>Red – Continuous Observations : Arms reach  </a:t>
            </a:r>
          </a:p>
          <a:p>
            <a:endParaRPr lang="en-GB" sz="2000" b="1" dirty="0" smtClean="0">
              <a:solidFill>
                <a:srgbClr val="FF0000"/>
              </a:solidFill>
            </a:endParaRPr>
          </a:p>
          <a:p>
            <a:endParaRPr lang="en-GB" sz="2000" dirty="0" smtClean="0"/>
          </a:p>
          <a:p>
            <a:endParaRPr lang="en-GB" sz="2000" dirty="0" smtClean="0"/>
          </a:p>
          <a:p>
            <a:endParaRPr lang="en-GB" sz="2000" dirty="0" smtClean="0"/>
          </a:p>
        </p:txBody>
      </p:sp>
    </p:spTree>
    <p:extLst>
      <p:ext uri="{BB962C8B-B14F-4D97-AF65-F5344CB8AC3E}">
        <p14:creationId xmlns:p14="http://schemas.microsoft.com/office/powerpoint/2010/main" val="240354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Where to find the POST </a:t>
            </a:r>
            <a:br>
              <a:rPr lang="en-US" dirty="0" smtClean="0">
                <a:solidFill>
                  <a:srgbClr val="7030A0"/>
                </a:solidFill>
              </a:rPr>
            </a:br>
            <a:r>
              <a:rPr lang="en-US" dirty="0" smtClean="0">
                <a:solidFill>
                  <a:srgbClr val="7030A0"/>
                </a:solidFill>
              </a:rPr>
              <a:t>(Patient Observation Scoring Tool  )</a:t>
            </a:r>
            <a:endParaRPr lang="en-GB" dirty="0">
              <a:solidFill>
                <a:srgbClr val="7030A0"/>
              </a:solidFill>
            </a:endParaRPr>
          </a:p>
        </p:txBody>
      </p:sp>
      <p:sp>
        <p:nvSpPr>
          <p:cNvPr id="5" name="TextBox 4"/>
          <p:cNvSpPr txBox="1"/>
          <p:nvPr/>
        </p:nvSpPr>
        <p:spPr>
          <a:xfrm>
            <a:off x="457200" y="1700808"/>
            <a:ext cx="1660358" cy="400110"/>
          </a:xfrm>
          <a:prstGeom prst="rect">
            <a:avLst/>
          </a:prstGeom>
          <a:noFill/>
        </p:spPr>
        <p:txBody>
          <a:bodyPr wrap="square" rtlCol="0">
            <a:spAutoFit/>
          </a:bodyPr>
          <a:lstStyle/>
          <a:p>
            <a:r>
              <a:rPr lang="en-US" sz="1000" b="1" u="sng" dirty="0" smtClean="0"/>
              <a:t>Step 1</a:t>
            </a:r>
            <a:r>
              <a:rPr lang="en-US" sz="1000" dirty="0" smtClean="0"/>
              <a:t>: Click </a:t>
            </a:r>
            <a:r>
              <a:rPr lang="en-US" sz="1000" b="1" dirty="0" smtClean="0">
                <a:solidFill>
                  <a:srgbClr val="FF0000"/>
                </a:solidFill>
              </a:rPr>
              <a:t>“Enter Documents” </a:t>
            </a:r>
          </a:p>
        </p:txBody>
      </p:sp>
      <p:cxnSp>
        <p:nvCxnSpPr>
          <p:cNvPr id="7" name="Straight Arrow Connector 6"/>
          <p:cNvCxnSpPr/>
          <p:nvPr/>
        </p:nvCxnSpPr>
        <p:spPr>
          <a:xfrm flipH="1" flipV="1">
            <a:off x="1259632" y="1916832"/>
            <a:ext cx="216024" cy="576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990312" y="3825326"/>
            <a:ext cx="1732548" cy="400110"/>
          </a:xfrm>
          <a:prstGeom prst="rect">
            <a:avLst/>
          </a:prstGeom>
          <a:noFill/>
        </p:spPr>
        <p:txBody>
          <a:bodyPr wrap="square" rtlCol="0">
            <a:spAutoFit/>
          </a:bodyPr>
          <a:lstStyle/>
          <a:p>
            <a:r>
              <a:rPr lang="en-US" sz="1000" b="1" u="sng" dirty="0" smtClean="0"/>
              <a:t>Step 2</a:t>
            </a:r>
            <a:r>
              <a:rPr lang="en-US" sz="1000" dirty="0" smtClean="0"/>
              <a:t>: Type </a:t>
            </a:r>
            <a:r>
              <a:rPr lang="en-US" sz="1000" b="1" dirty="0" smtClean="0">
                <a:solidFill>
                  <a:srgbClr val="FF0000"/>
                </a:solidFill>
              </a:rPr>
              <a:t>“POST “</a:t>
            </a:r>
            <a:r>
              <a:rPr lang="en-US" sz="1000" dirty="0" smtClean="0"/>
              <a:t>into the search bar.</a:t>
            </a:r>
            <a:endParaRPr lang="en-US" sz="1000" b="1" dirty="0" smtClean="0">
              <a:solidFill>
                <a:srgbClr val="FF0000"/>
              </a:solidFill>
            </a:endParaRPr>
          </a:p>
        </p:txBody>
      </p:sp>
      <p:sp>
        <p:nvSpPr>
          <p:cNvPr id="9" name="TextBox 8"/>
          <p:cNvSpPr txBox="1"/>
          <p:nvPr/>
        </p:nvSpPr>
        <p:spPr>
          <a:xfrm>
            <a:off x="4990312" y="4365104"/>
            <a:ext cx="1911920" cy="400110"/>
          </a:xfrm>
          <a:prstGeom prst="rect">
            <a:avLst/>
          </a:prstGeom>
          <a:noFill/>
        </p:spPr>
        <p:txBody>
          <a:bodyPr wrap="square" rtlCol="0">
            <a:spAutoFit/>
          </a:bodyPr>
          <a:lstStyle/>
          <a:p>
            <a:r>
              <a:rPr lang="en-US" sz="1000" b="1" u="sng" dirty="0" smtClean="0"/>
              <a:t>Step 3</a:t>
            </a:r>
            <a:r>
              <a:rPr lang="en-US" sz="1000" dirty="0" smtClean="0"/>
              <a:t>: Double click on the option; </a:t>
            </a:r>
            <a:r>
              <a:rPr lang="en-US" sz="1000" b="1" dirty="0" smtClean="0">
                <a:solidFill>
                  <a:srgbClr val="FF0000"/>
                </a:solidFill>
              </a:rPr>
              <a:t>“POST”</a:t>
            </a:r>
          </a:p>
        </p:txBody>
      </p:sp>
      <p:cxnSp>
        <p:nvCxnSpPr>
          <p:cNvPr id="10" name="Straight Arrow Connector 9"/>
          <p:cNvCxnSpPr/>
          <p:nvPr/>
        </p:nvCxnSpPr>
        <p:spPr>
          <a:xfrm>
            <a:off x="2854899" y="4005064"/>
            <a:ext cx="21491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691680" y="5345859"/>
            <a:ext cx="5832648" cy="923330"/>
          </a:xfrm>
          <a:prstGeom prst="rect">
            <a:avLst/>
          </a:prstGeom>
          <a:noFill/>
          <a:ln>
            <a:solidFill>
              <a:schemeClr val="tx1"/>
            </a:solidFill>
          </a:ln>
        </p:spPr>
        <p:txBody>
          <a:bodyPr wrap="square" rtlCol="0">
            <a:spAutoFit/>
          </a:bodyPr>
          <a:lstStyle/>
          <a:p>
            <a:pPr algn="ctr"/>
            <a:r>
              <a:rPr lang="en-US" dirty="0" smtClean="0"/>
              <a:t> </a:t>
            </a:r>
            <a:r>
              <a:rPr lang="en-US" b="1" dirty="0" smtClean="0">
                <a:solidFill>
                  <a:srgbClr val="FF0000"/>
                </a:solidFill>
              </a:rPr>
              <a:t>RED</a:t>
            </a:r>
            <a:r>
              <a:rPr lang="en-US" dirty="0" smtClean="0"/>
              <a:t> patients </a:t>
            </a:r>
            <a:r>
              <a:rPr lang="en-US" b="1" dirty="0" smtClean="0">
                <a:solidFill>
                  <a:srgbClr val="FF0000"/>
                </a:solidFill>
              </a:rPr>
              <a:t>cannot</a:t>
            </a:r>
            <a:r>
              <a:rPr lang="en-US" dirty="0" smtClean="0"/>
              <a:t> be discharged to IMC/ DTA beds – therefore have to stay in hospital longer  </a:t>
            </a:r>
            <a:r>
              <a:rPr lang="en-US" b="1" dirty="0" smtClean="0">
                <a:solidFill>
                  <a:srgbClr val="FF0000"/>
                </a:solidFill>
              </a:rPr>
              <a:t>please be accurate with your scoring !!</a:t>
            </a:r>
            <a:endParaRPr lang="en-GB" b="1" dirty="0">
              <a:solidFill>
                <a:srgbClr val="FF0000"/>
              </a:solidFill>
            </a:endParaRPr>
          </a:p>
        </p:txBody>
      </p:sp>
      <p:pic>
        <p:nvPicPr>
          <p:cNvPr id="13" name="Picture 12"/>
          <p:cNvPicPr>
            <a:picLocks noChangeAspect="1"/>
          </p:cNvPicPr>
          <p:nvPr/>
        </p:nvPicPr>
        <p:blipFill rotWithShape="1">
          <a:blip r:embed="rId3"/>
          <a:srcRect l="15013" t="29591" r="61488" b="36293"/>
          <a:stretch/>
        </p:blipFill>
        <p:spPr>
          <a:xfrm>
            <a:off x="146035" y="5807898"/>
            <a:ext cx="969581" cy="879804"/>
          </a:xfrm>
          <a:prstGeom prst="rect">
            <a:avLst/>
          </a:prstGeom>
        </p:spPr>
      </p:pic>
      <p:pic>
        <p:nvPicPr>
          <p:cNvPr id="14" name="Picture 13"/>
          <p:cNvPicPr>
            <a:picLocks noChangeAspect="1"/>
          </p:cNvPicPr>
          <p:nvPr/>
        </p:nvPicPr>
        <p:blipFill>
          <a:blip r:embed="rId4"/>
          <a:stretch>
            <a:fillRect/>
          </a:stretch>
        </p:blipFill>
        <p:spPr>
          <a:xfrm>
            <a:off x="7524328" y="122861"/>
            <a:ext cx="674795" cy="497082"/>
          </a:xfrm>
          <a:prstGeom prst="rect">
            <a:avLst/>
          </a:prstGeom>
        </p:spPr>
      </p:pic>
      <p:sp>
        <p:nvSpPr>
          <p:cNvPr id="15" name="TextBox 14"/>
          <p:cNvSpPr txBox="1"/>
          <p:nvPr/>
        </p:nvSpPr>
        <p:spPr>
          <a:xfrm>
            <a:off x="5792744" y="1781573"/>
            <a:ext cx="3099736" cy="1200329"/>
          </a:xfrm>
          <a:prstGeom prst="rect">
            <a:avLst/>
          </a:prstGeom>
          <a:noFill/>
          <a:ln>
            <a:solidFill>
              <a:schemeClr val="tx1"/>
            </a:solidFill>
          </a:ln>
        </p:spPr>
        <p:txBody>
          <a:bodyPr wrap="square" rtlCol="0">
            <a:spAutoFit/>
          </a:bodyPr>
          <a:lstStyle/>
          <a:p>
            <a:pPr algn="ctr"/>
            <a:r>
              <a:rPr lang="en-US" dirty="0" smtClean="0"/>
              <a:t> POST is a risk assessment used to identify what level of Enhanced Care observation a patient is requiring </a:t>
            </a:r>
            <a:endParaRPr lang="en-GB" dirty="0"/>
          </a:p>
        </p:txBody>
      </p:sp>
      <p:sp>
        <p:nvSpPr>
          <p:cNvPr id="16" name="TextBox 15"/>
          <p:cNvSpPr txBox="1"/>
          <p:nvPr/>
        </p:nvSpPr>
        <p:spPr>
          <a:xfrm>
            <a:off x="6069352" y="3078485"/>
            <a:ext cx="3096344" cy="923330"/>
          </a:xfrm>
          <a:prstGeom prst="rect">
            <a:avLst/>
          </a:prstGeom>
          <a:noFill/>
          <a:ln>
            <a:solidFill>
              <a:schemeClr val="tx1"/>
            </a:solidFill>
          </a:ln>
        </p:spPr>
        <p:txBody>
          <a:bodyPr wrap="square" rtlCol="0">
            <a:spAutoFit/>
          </a:bodyPr>
          <a:lstStyle/>
          <a:p>
            <a:pPr algn="ctr"/>
            <a:r>
              <a:rPr lang="en-US" dirty="0" smtClean="0"/>
              <a:t>A POST must always be completed via “Enter Document” on EPR.</a:t>
            </a:r>
            <a:endParaRPr lang="en-GB" dirty="0"/>
          </a:p>
        </p:txBody>
      </p:sp>
      <p:pic>
        <p:nvPicPr>
          <p:cNvPr id="17" name="Picture 16"/>
          <p:cNvPicPr/>
          <p:nvPr/>
        </p:nvPicPr>
        <p:blipFill>
          <a:blip r:embed="rId5"/>
          <a:stretch>
            <a:fillRect/>
          </a:stretch>
        </p:blipFill>
        <p:spPr>
          <a:xfrm>
            <a:off x="1034550" y="2140479"/>
            <a:ext cx="3955762" cy="2918392"/>
          </a:xfrm>
          <a:prstGeom prst="rect">
            <a:avLst/>
          </a:prstGeom>
        </p:spPr>
      </p:pic>
    </p:spTree>
    <p:extLst>
      <p:ext uri="{BB962C8B-B14F-4D97-AF65-F5344CB8AC3E}">
        <p14:creationId xmlns:p14="http://schemas.microsoft.com/office/powerpoint/2010/main" val="1330114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8126"/>
          </a:xfrm>
        </p:spPr>
        <p:txBody>
          <a:bodyPr>
            <a:normAutofit/>
          </a:bodyPr>
          <a:lstStyle/>
          <a:p>
            <a:r>
              <a:rPr lang="en-US" sz="3600" dirty="0" smtClean="0">
                <a:solidFill>
                  <a:srgbClr val="7030A0"/>
                </a:solidFill>
              </a:rPr>
              <a:t>Example of the POST Screening</a:t>
            </a:r>
            <a:endParaRPr lang="en-GB" sz="3600" dirty="0">
              <a:solidFill>
                <a:srgbClr val="7030A0"/>
              </a:solidFill>
            </a:endParaRPr>
          </a:p>
        </p:txBody>
      </p:sp>
      <p:pic>
        <p:nvPicPr>
          <p:cNvPr id="6" name="Picture 5"/>
          <p:cNvPicPr>
            <a:picLocks noChangeAspect="1"/>
          </p:cNvPicPr>
          <p:nvPr/>
        </p:nvPicPr>
        <p:blipFill>
          <a:blip r:embed="rId2"/>
          <a:stretch>
            <a:fillRect/>
          </a:stretch>
        </p:blipFill>
        <p:spPr>
          <a:xfrm>
            <a:off x="8244408" y="973277"/>
            <a:ext cx="674795" cy="497082"/>
          </a:xfrm>
          <a:prstGeom prst="rect">
            <a:avLst/>
          </a:prstGeom>
        </p:spPr>
      </p:pic>
      <p:sp>
        <p:nvSpPr>
          <p:cNvPr id="7" name="TextBox 6"/>
          <p:cNvSpPr txBox="1"/>
          <p:nvPr/>
        </p:nvSpPr>
        <p:spPr>
          <a:xfrm>
            <a:off x="252985" y="1559746"/>
            <a:ext cx="3168352" cy="523220"/>
          </a:xfrm>
          <a:prstGeom prst="rect">
            <a:avLst/>
          </a:prstGeom>
          <a:noFill/>
          <a:ln>
            <a:solidFill>
              <a:schemeClr val="tx1"/>
            </a:solidFill>
          </a:ln>
        </p:spPr>
        <p:txBody>
          <a:bodyPr wrap="square" rtlCol="0">
            <a:spAutoFit/>
          </a:bodyPr>
          <a:lstStyle/>
          <a:p>
            <a:pPr algn="ctr"/>
            <a:r>
              <a:rPr lang="en-US" sz="1400" b="1" dirty="0" smtClean="0"/>
              <a:t>Select ONLY 1 x appropriate section in each Element  </a:t>
            </a:r>
            <a:endParaRPr lang="en-GB" sz="1400" b="1" dirty="0"/>
          </a:p>
        </p:txBody>
      </p:sp>
      <p:sp>
        <p:nvSpPr>
          <p:cNvPr id="8" name="TextBox 7"/>
          <p:cNvSpPr txBox="1"/>
          <p:nvPr/>
        </p:nvSpPr>
        <p:spPr>
          <a:xfrm flipH="1">
            <a:off x="3635896" y="1557921"/>
            <a:ext cx="4449931" cy="877163"/>
          </a:xfrm>
          <a:prstGeom prst="rect">
            <a:avLst/>
          </a:prstGeom>
          <a:noFill/>
          <a:ln>
            <a:solidFill>
              <a:schemeClr val="tx1"/>
            </a:solidFill>
          </a:ln>
        </p:spPr>
        <p:txBody>
          <a:bodyPr wrap="square" rtlCol="0">
            <a:spAutoFit/>
          </a:bodyPr>
          <a:lstStyle/>
          <a:p>
            <a:pPr algn="ctr"/>
            <a:r>
              <a:rPr lang="en-US" sz="1100" b="1" u="sng" dirty="0" smtClean="0"/>
              <a:t>Be Mindful</a:t>
            </a:r>
          </a:p>
          <a:p>
            <a:r>
              <a:rPr lang="en-US" sz="1100" dirty="0" smtClean="0"/>
              <a:t> This is a risk assessment about the </a:t>
            </a:r>
            <a:r>
              <a:rPr lang="en-US" sz="1100" b="1" dirty="0" smtClean="0"/>
              <a:t>PATIENT</a:t>
            </a:r>
            <a:r>
              <a:rPr lang="en-US" sz="1100" dirty="0" smtClean="0"/>
              <a:t>  NOT about Staffing  Levels </a:t>
            </a:r>
          </a:p>
          <a:p>
            <a:r>
              <a:rPr lang="en-US" sz="1100" b="1" dirty="0" smtClean="0"/>
              <a:t>“DOLs” does not class as a MHA Section on the POST.</a:t>
            </a:r>
            <a:endParaRPr lang="en-US" sz="1100" b="1" dirty="0"/>
          </a:p>
          <a:p>
            <a:pPr algn="ctr"/>
            <a:endParaRPr lang="en-GB" dirty="0"/>
          </a:p>
        </p:txBody>
      </p:sp>
      <p:pic>
        <p:nvPicPr>
          <p:cNvPr id="9" name="Picture 8"/>
          <p:cNvPicPr/>
          <p:nvPr/>
        </p:nvPicPr>
        <p:blipFill>
          <a:blip r:embed="rId3"/>
          <a:stretch>
            <a:fillRect/>
          </a:stretch>
        </p:blipFill>
        <p:spPr>
          <a:xfrm>
            <a:off x="827584" y="2201014"/>
            <a:ext cx="7488832" cy="4218855"/>
          </a:xfrm>
          <a:prstGeom prst="rect">
            <a:avLst/>
          </a:prstGeom>
        </p:spPr>
      </p:pic>
    </p:spTree>
    <p:extLst>
      <p:ext uri="{BB962C8B-B14F-4D97-AF65-F5344CB8AC3E}">
        <p14:creationId xmlns:p14="http://schemas.microsoft.com/office/powerpoint/2010/main" val="316351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7030A0"/>
                </a:solidFill>
              </a:rPr>
              <a:t>New levels of Enhanced Care Observations</a:t>
            </a:r>
            <a:br>
              <a:rPr lang="en-US" sz="2800" dirty="0" smtClean="0">
                <a:solidFill>
                  <a:srgbClr val="7030A0"/>
                </a:solidFill>
              </a:rPr>
            </a:br>
            <a:r>
              <a:rPr lang="en-US" sz="2800" dirty="0" smtClean="0">
                <a:solidFill>
                  <a:srgbClr val="7030A0"/>
                </a:solidFill>
              </a:rPr>
              <a:t>POST ( </a:t>
            </a:r>
            <a:r>
              <a:rPr lang="en-US" sz="2800" i="1" dirty="0" smtClean="0">
                <a:solidFill>
                  <a:srgbClr val="7030A0"/>
                </a:solidFill>
              </a:rPr>
              <a:t>Patient Observation </a:t>
            </a:r>
            <a:r>
              <a:rPr lang="en-US" sz="2800" i="1" dirty="0">
                <a:solidFill>
                  <a:srgbClr val="7030A0"/>
                </a:solidFill>
              </a:rPr>
              <a:t>S</a:t>
            </a:r>
            <a:r>
              <a:rPr lang="en-US" sz="2800" i="1" dirty="0" smtClean="0">
                <a:solidFill>
                  <a:srgbClr val="7030A0"/>
                </a:solidFill>
              </a:rPr>
              <a:t>coring </a:t>
            </a:r>
            <a:r>
              <a:rPr lang="en-US" sz="2800" i="1" dirty="0">
                <a:solidFill>
                  <a:srgbClr val="7030A0"/>
                </a:solidFill>
              </a:rPr>
              <a:t>T</a:t>
            </a:r>
            <a:r>
              <a:rPr lang="en-US" sz="2800" i="1" dirty="0" smtClean="0">
                <a:solidFill>
                  <a:srgbClr val="7030A0"/>
                </a:solidFill>
              </a:rPr>
              <a:t>ool </a:t>
            </a:r>
            <a:r>
              <a:rPr lang="en-US" sz="2800" dirty="0" smtClean="0">
                <a:solidFill>
                  <a:srgbClr val="7030A0"/>
                </a:solidFill>
              </a:rPr>
              <a:t>)</a:t>
            </a:r>
            <a:endParaRPr lang="en-GB" sz="2800" dirty="0">
              <a:solidFill>
                <a:srgbClr val="7030A0"/>
              </a:solidFill>
            </a:endParaRPr>
          </a:p>
        </p:txBody>
      </p:sp>
      <p:sp>
        <p:nvSpPr>
          <p:cNvPr id="4" name="Content Placeholder 2"/>
          <p:cNvSpPr>
            <a:spLocks noGrp="1"/>
          </p:cNvSpPr>
          <p:nvPr>
            <p:ph idx="1"/>
          </p:nvPr>
        </p:nvSpPr>
        <p:spPr>
          <a:xfrm>
            <a:off x="323528" y="1628800"/>
            <a:ext cx="6583424" cy="4968552"/>
          </a:xfrm>
        </p:spPr>
        <p:txBody>
          <a:bodyPr>
            <a:noAutofit/>
          </a:bodyPr>
          <a:lstStyle/>
          <a:p>
            <a:r>
              <a:rPr lang="en-US" sz="1600" b="1" dirty="0" smtClean="0">
                <a:solidFill>
                  <a:schemeClr val="tx2">
                    <a:lumMod val="60000"/>
                    <a:lumOff val="40000"/>
                  </a:schemeClr>
                </a:solidFill>
              </a:rPr>
              <a:t>Blue –score  0-3  </a:t>
            </a:r>
            <a:r>
              <a:rPr lang="en-US" sz="1600" b="1" u="sng" dirty="0" smtClean="0">
                <a:solidFill>
                  <a:schemeClr val="tx2">
                    <a:lumMod val="60000"/>
                    <a:lumOff val="40000"/>
                  </a:schemeClr>
                </a:solidFill>
              </a:rPr>
              <a:t>General observations </a:t>
            </a:r>
            <a:r>
              <a:rPr lang="en-US" sz="1600" b="1" dirty="0" smtClean="0">
                <a:solidFill>
                  <a:schemeClr val="tx2">
                    <a:lumMod val="60000"/>
                    <a:lumOff val="40000"/>
                  </a:schemeClr>
                </a:solidFill>
              </a:rPr>
              <a:t>is the minimal acceptable level of observations for all patients . The location of all patients should be known to staff, but do not require to be kept within eye sight </a:t>
            </a:r>
          </a:p>
          <a:p>
            <a:endParaRPr lang="en-US" sz="1600" b="1" dirty="0" smtClean="0">
              <a:solidFill>
                <a:schemeClr val="tx2">
                  <a:lumMod val="60000"/>
                  <a:lumOff val="40000"/>
                </a:schemeClr>
              </a:solidFill>
            </a:endParaRPr>
          </a:p>
          <a:p>
            <a:r>
              <a:rPr lang="en-US" sz="1600" b="1" dirty="0" smtClean="0">
                <a:solidFill>
                  <a:srgbClr val="00B050"/>
                </a:solidFill>
              </a:rPr>
              <a:t>Green – score 4-7 </a:t>
            </a:r>
            <a:r>
              <a:rPr lang="en-US" sz="1600" b="1" u="sng" dirty="0" smtClean="0">
                <a:solidFill>
                  <a:srgbClr val="00B050"/>
                </a:solidFill>
              </a:rPr>
              <a:t>Intermittent Observations  </a:t>
            </a:r>
            <a:r>
              <a:rPr lang="en-US" sz="1600" b="1" dirty="0" smtClean="0">
                <a:solidFill>
                  <a:srgbClr val="00B050"/>
                </a:solidFill>
              </a:rPr>
              <a:t>means that the patients location must be checked at frequent intervals , exact times must be specified on the care plans  15-30 min observations by ward staff ( intentional rounding ) </a:t>
            </a:r>
          </a:p>
          <a:p>
            <a:endParaRPr lang="en-US" sz="1600" b="1" dirty="0">
              <a:solidFill>
                <a:srgbClr val="00B050"/>
              </a:solidFill>
            </a:endParaRPr>
          </a:p>
          <a:p>
            <a:r>
              <a:rPr lang="en-US" sz="1600" b="1" dirty="0" smtClean="0">
                <a:solidFill>
                  <a:schemeClr val="accent6">
                    <a:lumMod val="75000"/>
                  </a:schemeClr>
                </a:solidFill>
              </a:rPr>
              <a:t>Amber – score 8-11 </a:t>
            </a:r>
            <a:r>
              <a:rPr lang="en-US" sz="1600" b="1" u="sng" dirty="0" smtClean="0">
                <a:solidFill>
                  <a:schemeClr val="accent6">
                    <a:lumMod val="75000"/>
                  </a:schemeClr>
                </a:solidFill>
              </a:rPr>
              <a:t>Within eyesight </a:t>
            </a:r>
            <a:r>
              <a:rPr lang="en-US" sz="1600" b="1" dirty="0" smtClean="0">
                <a:solidFill>
                  <a:schemeClr val="accent6">
                    <a:lumMod val="75000"/>
                  </a:schemeClr>
                </a:solidFill>
              </a:rPr>
              <a:t>is required when the patients is at risk of harm to themselves or others, robust bay tagging with accurate ABC charts  are required </a:t>
            </a:r>
          </a:p>
          <a:p>
            <a:endParaRPr lang="en-US" sz="1600" b="1" dirty="0" smtClean="0">
              <a:solidFill>
                <a:srgbClr val="00B050"/>
              </a:solidFill>
            </a:endParaRPr>
          </a:p>
          <a:p>
            <a:r>
              <a:rPr lang="en-US" sz="1600" b="1" dirty="0" smtClean="0">
                <a:solidFill>
                  <a:srgbClr val="FF0000"/>
                </a:solidFill>
              </a:rPr>
              <a:t>RED- score 12-15  </a:t>
            </a:r>
            <a:r>
              <a:rPr lang="en-US" sz="1600" b="1" u="sng" dirty="0" smtClean="0">
                <a:solidFill>
                  <a:srgbClr val="FF0000"/>
                </a:solidFill>
              </a:rPr>
              <a:t>Within Arms Reach</a:t>
            </a:r>
            <a:r>
              <a:rPr lang="en-US" sz="1600" b="1" dirty="0" smtClean="0">
                <a:solidFill>
                  <a:srgbClr val="FF0000"/>
                </a:solidFill>
              </a:rPr>
              <a:t> observations is required for patients who are at the highest risk of harming themselves or others. Consistent detailed  ABC charts are required </a:t>
            </a:r>
            <a:endParaRPr lang="en-US" sz="1600" b="1" dirty="0">
              <a:solidFill>
                <a:srgbClr val="FF0000"/>
              </a:solidFill>
            </a:endParaRPr>
          </a:p>
        </p:txBody>
      </p:sp>
      <p:pic>
        <p:nvPicPr>
          <p:cNvPr id="5" name="Content Placeholder 4" descr="See the source imag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2420888"/>
            <a:ext cx="3168352" cy="3096344"/>
          </a:xfrm>
          <a:prstGeom prst="rect">
            <a:avLst/>
          </a:prstGeom>
          <a:noFill/>
          <a:ln>
            <a:noFill/>
          </a:ln>
        </p:spPr>
      </p:pic>
      <p:pic>
        <p:nvPicPr>
          <p:cNvPr id="6" name="Picture 5"/>
          <p:cNvPicPr>
            <a:picLocks noChangeAspect="1"/>
          </p:cNvPicPr>
          <p:nvPr/>
        </p:nvPicPr>
        <p:blipFill rotWithShape="1">
          <a:blip r:embed="rId3"/>
          <a:srcRect l="15013" t="29591" r="61488" b="36293"/>
          <a:stretch/>
        </p:blipFill>
        <p:spPr>
          <a:xfrm>
            <a:off x="107504" y="406236"/>
            <a:ext cx="969581" cy="879804"/>
          </a:xfrm>
          <a:prstGeom prst="rect">
            <a:avLst/>
          </a:prstGeom>
        </p:spPr>
      </p:pic>
    </p:spTree>
    <p:extLst>
      <p:ext uri="{BB962C8B-B14F-4D97-AF65-F5344CB8AC3E}">
        <p14:creationId xmlns:p14="http://schemas.microsoft.com/office/powerpoint/2010/main" val="956748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48072"/>
          </a:xfrm>
        </p:spPr>
        <p:txBody>
          <a:bodyPr>
            <a:noAutofit/>
          </a:bodyPr>
          <a:lstStyle/>
          <a:p>
            <a:r>
              <a:rPr lang="en-US" dirty="0" smtClean="0">
                <a:solidFill>
                  <a:srgbClr val="7030A0"/>
                </a:solidFill>
              </a:rPr>
              <a:t>Importance of ABC Charts</a:t>
            </a:r>
            <a:endParaRPr lang="en-GB"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1736779"/>
              </p:ext>
            </p:extLst>
          </p:nvPr>
        </p:nvGraphicFramePr>
        <p:xfrm>
          <a:off x="755576" y="1700809"/>
          <a:ext cx="7910535" cy="5067938"/>
        </p:xfrm>
        <a:graphic>
          <a:graphicData uri="http://schemas.openxmlformats.org/drawingml/2006/table">
            <a:tbl>
              <a:tblPr firstRow="1" firstCol="1" bandRow="1">
                <a:tableStyleId>{5C22544A-7EE6-4342-B048-85BDC9FD1C3A}</a:tableStyleId>
              </a:tblPr>
              <a:tblGrid>
                <a:gridCol w="7910535">
                  <a:extLst>
                    <a:ext uri="{9D8B030D-6E8A-4147-A177-3AD203B41FA5}">
                      <a16:colId xmlns:a16="http://schemas.microsoft.com/office/drawing/2014/main" val="2257962379"/>
                    </a:ext>
                  </a:extLst>
                </a:gridCol>
              </a:tblGrid>
              <a:tr h="691978">
                <a:tc>
                  <a:txBody>
                    <a:bodyPr/>
                    <a:lstStyle/>
                    <a:p>
                      <a:pPr>
                        <a:lnSpc>
                          <a:spcPct val="115000"/>
                        </a:lnSpc>
                        <a:spcAft>
                          <a:spcPts val="0"/>
                        </a:spcAft>
                      </a:pPr>
                      <a:r>
                        <a:rPr lang="en-GB" sz="1400" dirty="0" smtClean="0">
                          <a:solidFill>
                            <a:schemeClr val="tx1"/>
                          </a:solidFill>
                          <a:effectLst/>
                        </a:rPr>
                        <a:t> ABC  charts help provide  rationale for observation and essential when</a:t>
                      </a:r>
                      <a:r>
                        <a:rPr lang="en-GB" sz="1400" baseline="0" dirty="0" smtClean="0">
                          <a:solidFill>
                            <a:schemeClr val="tx1"/>
                          </a:solidFill>
                          <a:effectLst/>
                        </a:rPr>
                        <a:t> </a:t>
                      </a:r>
                      <a:r>
                        <a:rPr lang="en-GB" sz="1400" dirty="0" smtClean="0">
                          <a:solidFill>
                            <a:schemeClr val="tx1"/>
                          </a:solidFill>
                          <a:effectLst/>
                        </a:rPr>
                        <a:t> managing</a:t>
                      </a:r>
                      <a:r>
                        <a:rPr lang="en-GB" sz="1400" baseline="0" dirty="0" smtClean="0">
                          <a:solidFill>
                            <a:schemeClr val="tx1"/>
                          </a:solidFill>
                          <a:effectLst/>
                        </a:rPr>
                        <a:t> patients who may be at risk to self and others , they support treatment plans,  discharge planning  and  help  with risk assessment  and rescoring of the POST risk assessment </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30" marR="57130" marT="0" marB="0">
                    <a:solidFill>
                      <a:schemeClr val="accent1">
                        <a:lumMod val="20000"/>
                        <a:lumOff val="80000"/>
                      </a:schemeClr>
                    </a:solidFill>
                  </a:tcPr>
                </a:tc>
                <a:extLst>
                  <a:ext uri="{0D108BD9-81ED-4DB2-BD59-A6C34878D82A}">
                    <a16:rowId xmlns:a16="http://schemas.microsoft.com/office/drawing/2014/main" val="3379343791"/>
                  </a:ext>
                </a:extLst>
              </a:tr>
              <a:tr h="1165493">
                <a:tc>
                  <a:txBody>
                    <a:bodyPr/>
                    <a:lstStyle/>
                    <a:p>
                      <a:pPr>
                        <a:lnSpc>
                          <a:spcPct val="115000"/>
                        </a:lnSpc>
                        <a:spcAft>
                          <a:spcPts val="0"/>
                        </a:spcAft>
                      </a:pPr>
                      <a:r>
                        <a:rPr lang="en-GB" sz="1100" dirty="0">
                          <a:solidFill>
                            <a:schemeClr val="tx1"/>
                          </a:solidFill>
                          <a:effectLst/>
                        </a:rPr>
                        <a:t> </a:t>
                      </a:r>
                    </a:p>
                    <a:p>
                      <a:pPr>
                        <a:lnSpc>
                          <a:spcPct val="115000"/>
                        </a:lnSpc>
                        <a:spcAft>
                          <a:spcPts val="0"/>
                        </a:spcAft>
                      </a:pPr>
                      <a:r>
                        <a:rPr lang="en-GB" sz="1200" dirty="0">
                          <a:solidFill>
                            <a:schemeClr val="tx1"/>
                          </a:solidFill>
                          <a:effectLst/>
                        </a:rPr>
                        <a:t>ABC charts stands for </a:t>
                      </a:r>
                      <a:r>
                        <a:rPr lang="en-GB" sz="1200" u="sng" dirty="0">
                          <a:solidFill>
                            <a:schemeClr val="tx1"/>
                          </a:solidFill>
                          <a:effectLst/>
                        </a:rPr>
                        <a:t>Antecedence</a:t>
                      </a:r>
                      <a:r>
                        <a:rPr lang="en-GB" sz="1200" dirty="0">
                          <a:solidFill>
                            <a:schemeClr val="tx1"/>
                          </a:solidFill>
                          <a:effectLst/>
                        </a:rPr>
                        <a:t>, </a:t>
                      </a:r>
                      <a:r>
                        <a:rPr lang="en-GB" sz="1200" u="sng" dirty="0">
                          <a:solidFill>
                            <a:schemeClr val="tx1"/>
                          </a:solidFill>
                          <a:effectLst/>
                        </a:rPr>
                        <a:t>Behaviour</a:t>
                      </a:r>
                      <a:r>
                        <a:rPr lang="en-GB" sz="1200" dirty="0">
                          <a:solidFill>
                            <a:schemeClr val="tx1"/>
                          </a:solidFill>
                          <a:effectLst/>
                        </a:rPr>
                        <a:t> and </a:t>
                      </a:r>
                      <a:r>
                        <a:rPr lang="en-GB" sz="1200" u="sng" dirty="0">
                          <a:solidFill>
                            <a:schemeClr val="tx1"/>
                          </a:solidFill>
                          <a:effectLst/>
                        </a:rPr>
                        <a:t>Consequence</a:t>
                      </a:r>
                      <a:r>
                        <a:rPr lang="en-GB" sz="1200" dirty="0">
                          <a:solidFill>
                            <a:schemeClr val="tx1"/>
                          </a:solidFill>
                          <a:effectLst/>
                        </a:rPr>
                        <a:t> and it is an important way of reviewing how well a person with behavioural problems is responding to difficult situations. Completed ABC charts and /or diaries should be reviewed along with the persons care plans at regular intervals, including at medication review, to help decide what plan of action to continue with and whether change in medication is effective.</a:t>
                      </a:r>
                    </a:p>
                    <a:p>
                      <a:pPr>
                        <a:lnSpc>
                          <a:spcPct val="115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30" marR="57130" marT="0" marB="0">
                    <a:solidFill>
                      <a:schemeClr val="accent1">
                        <a:lumMod val="20000"/>
                        <a:lumOff val="80000"/>
                      </a:schemeClr>
                    </a:solidFill>
                  </a:tcPr>
                </a:tc>
                <a:extLst>
                  <a:ext uri="{0D108BD9-81ED-4DB2-BD59-A6C34878D82A}">
                    <a16:rowId xmlns:a16="http://schemas.microsoft.com/office/drawing/2014/main" val="1391592991"/>
                  </a:ext>
                </a:extLst>
              </a:tr>
              <a:tr h="175181">
                <a:tc>
                  <a:txBody>
                    <a:bodyPr/>
                    <a:lstStyle/>
                    <a:p>
                      <a:pPr>
                        <a:lnSpc>
                          <a:spcPct val="115000"/>
                        </a:lnSpc>
                        <a:spcAft>
                          <a:spcPts val="0"/>
                        </a:spcAft>
                      </a:pPr>
                      <a:r>
                        <a:rPr lang="en-GB" sz="1100" dirty="0">
                          <a:solidFill>
                            <a:schemeClr val="tx1"/>
                          </a:solidFill>
                          <a:effectLst/>
                        </a:rPr>
                        <a:t>Antecedence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30" marR="57130" marT="0" marB="0">
                    <a:solidFill>
                      <a:schemeClr val="accent1">
                        <a:lumMod val="20000"/>
                        <a:lumOff val="80000"/>
                      </a:schemeClr>
                    </a:solidFill>
                  </a:tcPr>
                </a:tc>
                <a:extLst>
                  <a:ext uri="{0D108BD9-81ED-4DB2-BD59-A6C34878D82A}">
                    <a16:rowId xmlns:a16="http://schemas.microsoft.com/office/drawing/2014/main" val="2769511871"/>
                  </a:ext>
                </a:extLst>
              </a:tr>
              <a:tr h="728570">
                <a:tc>
                  <a:txBody>
                    <a:bodyPr/>
                    <a:lstStyle/>
                    <a:p>
                      <a:pPr>
                        <a:lnSpc>
                          <a:spcPct val="115000"/>
                        </a:lnSpc>
                        <a:spcAft>
                          <a:spcPts val="0"/>
                        </a:spcAft>
                      </a:pPr>
                      <a:r>
                        <a:rPr lang="en-GB" sz="1100" dirty="0">
                          <a:solidFill>
                            <a:schemeClr val="tx1"/>
                          </a:solidFill>
                          <a:effectLst/>
                        </a:rPr>
                        <a:t>Record the situation in which the problem occurred, for example</a:t>
                      </a:r>
                    </a:p>
                    <a:p>
                      <a:pPr marL="342900" lvl="0" indent="-342900">
                        <a:lnSpc>
                          <a:spcPct val="115000"/>
                        </a:lnSpc>
                        <a:spcAft>
                          <a:spcPts val="0"/>
                        </a:spcAft>
                        <a:buFont typeface="Symbol" panose="05050102010706020507" pitchFamily="18" charset="2"/>
                        <a:buChar char=""/>
                      </a:pPr>
                      <a:r>
                        <a:rPr lang="en-GB" sz="1100" dirty="0">
                          <a:solidFill>
                            <a:schemeClr val="tx1"/>
                          </a:solidFill>
                          <a:effectLst/>
                        </a:rPr>
                        <a:t>Time of day, activities that were happening or about to happen</a:t>
                      </a:r>
                    </a:p>
                    <a:p>
                      <a:pPr marL="342900" lvl="0" indent="-342900">
                        <a:lnSpc>
                          <a:spcPct val="115000"/>
                        </a:lnSpc>
                        <a:spcAft>
                          <a:spcPts val="0"/>
                        </a:spcAft>
                        <a:buFont typeface="Symbol" panose="05050102010706020507" pitchFamily="18" charset="2"/>
                        <a:buChar char=""/>
                      </a:pPr>
                      <a:r>
                        <a:rPr lang="en-GB" sz="1100" dirty="0">
                          <a:solidFill>
                            <a:schemeClr val="tx1"/>
                          </a:solidFill>
                          <a:effectLst/>
                        </a:rPr>
                        <a:t>Was anything different to  their usual behaviour</a:t>
                      </a:r>
                    </a:p>
                    <a:p>
                      <a:pPr marL="342900" lvl="0" indent="-342900">
                        <a:lnSpc>
                          <a:spcPct val="115000"/>
                        </a:lnSpc>
                        <a:spcAft>
                          <a:spcPts val="0"/>
                        </a:spcAft>
                        <a:buFont typeface="Symbol" panose="05050102010706020507" pitchFamily="18" charset="2"/>
                        <a:buChar char=""/>
                      </a:pPr>
                      <a:r>
                        <a:rPr lang="en-GB" sz="1100" dirty="0">
                          <a:solidFill>
                            <a:schemeClr val="tx1"/>
                          </a:solidFill>
                          <a:effectLst/>
                        </a:rPr>
                        <a:t>Any other clues to set the scene e.g. lots of noise, buzzers ringing</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30" marR="57130" marT="0" marB="0">
                    <a:solidFill>
                      <a:schemeClr val="accent1">
                        <a:lumMod val="20000"/>
                        <a:lumOff val="80000"/>
                      </a:schemeClr>
                    </a:solidFill>
                  </a:tcPr>
                </a:tc>
                <a:extLst>
                  <a:ext uri="{0D108BD9-81ED-4DB2-BD59-A6C34878D82A}">
                    <a16:rowId xmlns:a16="http://schemas.microsoft.com/office/drawing/2014/main" val="2243443133"/>
                  </a:ext>
                </a:extLst>
              </a:tr>
              <a:tr h="175181">
                <a:tc>
                  <a:txBody>
                    <a:bodyPr/>
                    <a:lstStyle/>
                    <a:p>
                      <a:pPr>
                        <a:lnSpc>
                          <a:spcPct val="115000"/>
                        </a:lnSpc>
                        <a:spcAft>
                          <a:spcPts val="0"/>
                        </a:spcAft>
                      </a:pPr>
                      <a:r>
                        <a:rPr lang="en-GB" sz="1100" dirty="0">
                          <a:solidFill>
                            <a:schemeClr val="tx1"/>
                          </a:solidFill>
                          <a:effectLst/>
                        </a:rPr>
                        <a:t>Behaviour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30" marR="57130" marT="0" marB="0">
                    <a:solidFill>
                      <a:schemeClr val="accent1">
                        <a:lumMod val="20000"/>
                        <a:lumOff val="80000"/>
                      </a:schemeClr>
                    </a:solidFill>
                  </a:tcPr>
                </a:tc>
                <a:extLst>
                  <a:ext uri="{0D108BD9-81ED-4DB2-BD59-A6C34878D82A}">
                    <a16:rowId xmlns:a16="http://schemas.microsoft.com/office/drawing/2014/main" val="3975006906"/>
                  </a:ext>
                </a:extLst>
              </a:tr>
              <a:tr h="728570">
                <a:tc>
                  <a:txBody>
                    <a:bodyPr/>
                    <a:lstStyle/>
                    <a:p>
                      <a:pPr>
                        <a:lnSpc>
                          <a:spcPct val="115000"/>
                        </a:lnSpc>
                        <a:spcAft>
                          <a:spcPts val="0"/>
                        </a:spcAft>
                      </a:pPr>
                      <a:r>
                        <a:rPr lang="en-GB" sz="1100" dirty="0">
                          <a:solidFill>
                            <a:schemeClr val="tx1"/>
                          </a:solidFill>
                          <a:effectLst/>
                        </a:rPr>
                        <a:t>Record the actual behaviour</a:t>
                      </a:r>
                    </a:p>
                    <a:p>
                      <a:pPr marL="342900" lvl="0" indent="-342900">
                        <a:lnSpc>
                          <a:spcPct val="115000"/>
                        </a:lnSpc>
                        <a:spcAft>
                          <a:spcPts val="0"/>
                        </a:spcAft>
                        <a:buFont typeface="Symbol" panose="05050102010706020507" pitchFamily="18" charset="2"/>
                        <a:buChar char=""/>
                      </a:pPr>
                      <a:r>
                        <a:rPr lang="en-GB" sz="1100" dirty="0">
                          <a:solidFill>
                            <a:schemeClr val="tx1"/>
                          </a:solidFill>
                          <a:effectLst/>
                        </a:rPr>
                        <a:t>What happened? How long did it last for? how severe was it?</a:t>
                      </a:r>
                    </a:p>
                    <a:p>
                      <a:pPr marL="342900" lvl="0" indent="-342900">
                        <a:lnSpc>
                          <a:spcPct val="115000"/>
                        </a:lnSpc>
                        <a:spcAft>
                          <a:spcPts val="0"/>
                        </a:spcAft>
                        <a:buFont typeface="Symbol" panose="05050102010706020507" pitchFamily="18" charset="2"/>
                        <a:buChar char=""/>
                      </a:pPr>
                      <a:r>
                        <a:rPr lang="en-GB" sz="1100" dirty="0">
                          <a:solidFill>
                            <a:schemeClr val="tx1"/>
                          </a:solidFill>
                          <a:effectLst/>
                        </a:rPr>
                        <a:t>Did anyone present do anything to try and manage it? If so what ?</a:t>
                      </a:r>
                    </a:p>
                    <a:p>
                      <a:pPr>
                        <a:lnSpc>
                          <a:spcPct val="115000"/>
                        </a:lnSpc>
                        <a:spcAft>
                          <a:spcPts val="0"/>
                        </a:spcAft>
                      </a:pPr>
                      <a:r>
                        <a:rPr lang="en-GB" sz="1100" u="none" strike="noStrike" dirty="0">
                          <a:solidFill>
                            <a:schemeClr val="tx1"/>
                          </a:solidFill>
                          <a:effectLst/>
                        </a:rPr>
                        <a: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30" marR="57130" marT="0" marB="0">
                    <a:solidFill>
                      <a:schemeClr val="accent1">
                        <a:lumMod val="20000"/>
                        <a:lumOff val="80000"/>
                      </a:schemeClr>
                    </a:solidFill>
                  </a:tcPr>
                </a:tc>
                <a:extLst>
                  <a:ext uri="{0D108BD9-81ED-4DB2-BD59-A6C34878D82A}">
                    <a16:rowId xmlns:a16="http://schemas.microsoft.com/office/drawing/2014/main" val="2221933365"/>
                  </a:ext>
                </a:extLst>
              </a:tr>
              <a:tr h="175181">
                <a:tc>
                  <a:txBody>
                    <a:bodyPr/>
                    <a:lstStyle/>
                    <a:p>
                      <a:pPr>
                        <a:lnSpc>
                          <a:spcPct val="115000"/>
                        </a:lnSpc>
                        <a:spcAft>
                          <a:spcPts val="0"/>
                        </a:spcAft>
                      </a:pPr>
                      <a:r>
                        <a:rPr lang="en-GB" sz="1100" dirty="0">
                          <a:solidFill>
                            <a:schemeClr val="tx1"/>
                          </a:solidFill>
                          <a:effectLst/>
                        </a:rPr>
                        <a:t>Consequence:</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30" marR="57130" marT="0" marB="0">
                    <a:solidFill>
                      <a:schemeClr val="accent1">
                        <a:lumMod val="20000"/>
                        <a:lumOff val="80000"/>
                      </a:schemeClr>
                    </a:solidFill>
                  </a:tcPr>
                </a:tc>
                <a:extLst>
                  <a:ext uri="{0D108BD9-81ED-4DB2-BD59-A6C34878D82A}">
                    <a16:rowId xmlns:a16="http://schemas.microsoft.com/office/drawing/2014/main" val="443438908"/>
                  </a:ext>
                </a:extLst>
              </a:tr>
              <a:tr h="984380">
                <a:tc>
                  <a:txBody>
                    <a:bodyPr/>
                    <a:lstStyle/>
                    <a:p>
                      <a:pPr>
                        <a:lnSpc>
                          <a:spcPct val="115000"/>
                        </a:lnSpc>
                        <a:spcAft>
                          <a:spcPts val="0"/>
                        </a:spcAft>
                      </a:pPr>
                      <a:r>
                        <a:rPr lang="en-GB" sz="1100" dirty="0">
                          <a:solidFill>
                            <a:schemeClr val="tx1"/>
                          </a:solidFill>
                          <a:effectLst/>
                        </a:rPr>
                        <a:t>How did the behaviour settle</a:t>
                      </a:r>
                      <a:r>
                        <a:rPr lang="en-GB" sz="1100" dirty="0" smtClean="0">
                          <a:solidFill>
                            <a:schemeClr val="tx1"/>
                          </a:solidFill>
                          <a:effectLst/>
                        </a:rPr>
                        <a:t>? How </a:t>
                      </a:r>
                      <a:r>
                        <a:rPr lang="en-GB" sz="1100" dirty="0">
                          <a:solidFill>
                            <a:schemeClr val="tx1"/>
                          </a:solidFill>
                          <a:effectLst/>
                        </a:rPr>
                        <a:t>did the person respond in attempts to manage the behaviour</a:t>
                      </a:r>
                    </a:p>
                    <a:p>
                      <a:pPr marL="342900" lvl="0" indent="-342900">
                        <a:lnSpc>
                          <a:spcPct val="115000"/>
                        </a:lnSpc>
                        <a:spcAft>
                          <a:spcPts val="0"/>
                        </a:spcAft>
                        <a:buFont typeface="Symbol" panose="05050102010706020507" pitchFamily="18" charset="2"/>
                        <a:buChar char=""/>
                      </a:pPr>
                      <a:r>
                        <a:rPr lang="en-GB" sz="1100" dirty="0">
                          <a:solidFill>
                            <a:schemeClr val="tx1"/>
                          </a:solidFill>
                          <a:effectLst/>
                        </a:rPr>
                        <a:t>Important to include things that did not work, and include what worked well</a:t>
                      </a:r>
                    </a:p>
                    <a:p>
                      <a:pPr marL="342900" lvl="0" indent="-342900">
                        <a:lnSpc>
                          <a:spcPct val="115000"/>
                        </a:lnSpc>
                        <a:spcAft>
                          <a:spcPts val="0"/>
                        </a:spcAft>
                        <a:buFont typeface="Symbol" panose="05050102010706020507" pitchFamily="18" charset="2"/>
                        <a:buChar char=""/>
                      </a:pPr>
                      <a:r>
                        <a:rPr lang="en-GB" sz="1100" dirty="0">
                          <a:solidFill>
                            <a:schemeClr val="tx1"/>
                          </a:solidFill>
                          <a:effectLst/>
                        </a:rPr>
                        <a:t>Were there any significant consequences  </a:t>
                      </a:r>
                      <a:r>
                        <a:rPr lang="en-GB" sz="1100" dirty="0" err="1">
                          <a:solidFill>
                            <a:schemeClr val="tx1"/>
                          </a:solidFill>
                          <a:effectLst/>
                        </a:rPr>
                        <a:t>e.g</a:t>
                      </a:r>
                      <a:r>
                        <a:rPr lang="en-GB" sz="1100" dirty="0">
                          <a:solidFill>
                            <a:schemeClr val="tx1"/>
                          </a:solidFill>
                          <a:effectLst/>
                        </a:rPr>
                        <a:t> family members refusing to </a:t>
                      </a:r>
                      <a:r>
                        <a:rPr lang="en-GB" sz="1100" dirty="0" smtClean="0">
                          <a:solidFill>
                            <a:schemeClr val="tx1"/>
                          </a:solidFill>
                          <a:effectLst/>
                        </a:rPr>
                        <a:t>visit, care </a:t>
                      </a:r>
                      <a:r>
                        <a:rPr lang="en-GB" sz="1100" dirty="0">
                          <a:solidFill>
                            <a:schemeClr val="tx1"/>
                          </a:solidFill>
                          <a:effectLst/>
                        </a:rPr>
                        <a:t>staff injured, patient fell or hurt themselves</a:t>
                      </a:r>
                    </a:p>
                    <a:p>
                      <a:pPr marL="342900" lvl="0" indent="-342900">
                        <a:lnSpc>
                          <a:spcPct val="115000"/>
                        </a:lnSpc>
                        <a:spcAft>
                          <a:spcPts val="0"/>
                        </a:spcAft>
                        <a:buFont typeface="Symbol" panose="05050102010706020507" pitchFamily="18" charset="2"/>
                        <a:buChar char=""/>
                      </a:pPr>
                      <a:r>
                        <a:rPr lang="en-GB" sz="1100" dirty="0">
                          <a:solidFill>
                            <a:schemeClr val="tx1"/>
                          </a:solidFill>
                          <a:effectLst/>
                        </a:rPr>
                        <a:t>Did anything else happen after the episode of behaviour?</a:t>
                      </a:r>
                    </a:p>
                    <a:p>
                      <a:pPr>
                        <a:lnSpc>
                          <a:spcPct val="115000"/>
                        </a:lnSpc>
                        <a:spcAft>
                          <a:spcPts val="0"/>
                        </a:spcAft>
                      </a:pPr>
                      <a:r>
                        <a:rPr lang="en-GB" sz="1100" u="none" strike="noStrike" dirty="0">
                          <a:solidFill>
                            <a:schemeClr val="tx1"/>
                          </a:solidFill>
                          <a:effectLst/>
                        </a:rPr>
                        <a: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30" marR="57130" marT="0" marB="0">
                    <a:solidFill>
                      <a:schemeClr val="accent1">
                        <a:lumMod val="20000"/>
                        <a:lumOff val="80000"/>
                      </a:schemeClr>
                    </a:solidFill>
                  </a:tcPr>
                </a:tc>
                <a:extLst>
                  <a:ext uri="{0D108BD9-81ED-4DB2-BD59-A6C34878D82A}">
                    <a16:rowId xmlns:a16="http://schemas.microsoft.com/office/drawing/2014/main" val="1080819280"/>
                  </a:ext>
                </a:extLst>
              </a:tr>
            </a:tbl>
          </a:graphicData>
        </a:graphic>
      </p:graphicFrame>
    </p:spTree>
    <p:extLst>
      <p:ext uri="{BB962C8B-B14F-4D97-AF65-F5344CB8AC3E}">
        <p14:creationId xmlns:p14="http://schemas.microsoft.com/office/powerpoint/2010/main" val="2509139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7030A0"/>
                </a:solidFill>
              </a:rPr>
              <a:t>Where to find the ABC</a:t>
            </a:r>
            <a:r>
              <a:rPr lang="en-US" sz="3600" dirty="0" smtClean="0"/>
              <a:t> </a:t>
            </a:r>
            <a:r>
              <a:rPr lang="en-US" sz="3600" dirty="0" smtClean="0">
                <a:solidFill>
                  <a:srgbClr val="7030A0"/>
                </a:solidFill>
              </a:rPr>
              <a:t>Charts on EPR</a:t>
            </a:r>
            <a:endParaRPr lang="en-GB" sz="3600" dirty="0">
              <a:solidFill>
                <a:srgbClr val="7030A0"/>
              </a:solidFill>
            </a:endParaRPr>
          </a:p>
        </p:txBody>
      </p:sp>
      <p:pic>
        <p:nvPicPr>
          <p:cNvPr id="5" name="Picture 4"/>
          <p:cNvPicPr>
            <a:picLocks noChangeAspect="1"/>
          </p:cNvPicPr>
          <p:nvPr/>
        </p:nvPicPr>
        <p:blipFill rotWithShape="1">
          <a:blip r:embed="rId3"/>
          <a:srcRect t="12270" b="5930"/>
          <a:stretch/>
        </p:blipFill>
        <p:spPr>
          <a:xfrm>
            <a:off x="557844" y="1988840"/>
            <a:ext cx="8028312" cy="4104456"/>
          </a:xfrm>
          <a:prstGeom prst="rect">
            <a:avLst/>
          </a:prstGeom>
        </p:spPr>
      </p:pic>
      <p:sp>
        <p:nvSpPr>
          <p:cNvPr id="6" name="TextBox 5"/>
          <p:cNvSpPr txBox="1"/>
          <p:nvPr/>
        </p:nvSpPr>
        <p:spPr>
          <a:xfrm>
            <a:off x="457200" y="846138"/>
            <a:ext cx="1620253" cy="553998"/>
          </a:xfrm>
          <a:prstGeom prst="rect">
            <a:avLst/>
          </a:prstGeom>
          <a:noFill/>
        </p:spPr>
        <p:txBody>
          <a:bodyPr wrap="square" rtlCol="0">
            <a:spAutoFit/>
          </a:bodyPr>
          <a:lstStyle/>
          <a:p>
            <a:r>
              <a:rPr lang="en-US" sz="1000" b="1" u="sng" dirty="0" smtClean="0"/>
              <a:t>Step 1:</a:t>
            </a:r>
          </a:p>
          <a:p>
            <a:r>
              <a:rPr lang="en-US" sz="1000" dirty="0" smtClean="0"/>
              <a:t>Select patient, and enter </a:t>
            </a:r>
            <a:r>
              <a:rPr lang="en-US" sz="1000" b="1" dirty="0" smtClean="0">
                <a:solidFill>
                  <a:srgbClr val="FF0000"/>
                </a:solidFill>
              </a:rPr>
              <a:t>flowsheets.</a:t>
            </a:r>
            <a:endParaRPr lang="en-GB" sz="1000" b="1" dirty="0">
              <a:solidFill>
                <a:srgbClr val="FF0000"/>
              </a:solidFill>
            </a:endParaRPr>
          </a:p>
        </p:txBody>
      </p:sp>
      <p:sp>
        <p:nvSpPr>
          <p:cNvPr id="7" name="TextBox 6"/>
          <p:cNvSpPr txBox="1"/>
          <p:nvPr/>
        </p:nvSpPr>
        <p:spPr>
          <a:xfrm>
            <a:off x="2411760" y="4850813"/>
            <a:ext cx="1620253" cy="553998"/>
          </a:xfrm>
          <a:prstGeom prst="rect">
            <a:avLst/>
          </a:prstGeom>
          <a:noFill/>
        </p:spPr>
        <p:txBody>
          <a:bodyPr wrap="square" rtlCol="0">
            <a:spAutoFit/>
          </a:bodyPr>
          <a:lstStyle/>
          <a:p>
            <a:r>
              <a:rPr lang="en-US" sz="1000" b="1" u="sng" dirty="0" smtClean="0"/>
              <a:t>Step 2:</a:t>
            </a:r>
          </a:p>
          <a:p>
            <a:r>
              <a:rPr lang="en-US" sz="1000" dirty="0" smtClean="0"/>
              <a:t>Select </a:t>
            </a:r>
            <a:r>
              <a:rPr lang="en-US" sz="1000" b="1" dirty="0" smtClean="0">
                <a:solidFill>
                  <a:srgbClr val="FF0000"/>
                </a:solidFill>
              </a:rPr>
              <a:t>“Enhanced Care Planning Booklet v2”.</a:t>
            </a:r>
            <a:endParaRPr lang="en-GB" sz="1000" b="1" dirty="0">
              <a:solidFill>
                <a:srgbClr val="FF0000"/>
              </a:solidFill>
            </a:endParaRPr>
          </a:p>
        </p:txBody>
      </p:sp>
      <p:sp>
        <p:nvSpPr>
          <p:cNvPr id="8" name="TextBox 7"/>
          <p:cNvSpPr txBox="1"/>
          <p:nvPr/>
        </p:nvSpPr>
        <p:spPr>
          <a:xfrm>
            <a:off x="5652120" y="3179294"/>
            <a:ext cx="1620253" cy="861774"/>
          </a:xfrm>
          <a:prstGeom prst="rect">
            <a:avLst/>
          </a:prstGeom>
          <a:noFill/>
        </p:spPr>
        <p:txBody>
          <a:bodyPr wrap="square" rtlCol="0">
            <a:spAutoFit/>
          </a:bodyPr>
          <a:lstStyle/>
          <a:p>
            <a:r>
              <a:rPr lang="en-US" sz="1000" b="1" u="sng" dirty="0" smtClean="0"/>
              <a:t>Step 3:</a:t>
            </a:r>
          </a:p>
          <a:p>
            <a:r>
              <a:rPr lang="en-US" sz="1000" dirty="0" smtClean="0"/>
              <a:t>Add single time column and select </a:t>
            </a:r>
            <a:r>
              <a:rPr lang="en-US" sz="1000" b="1" dirty="0" smtClean="0">
                <a:solidFill>
                  <a:srgbClr val="FF0000"/>
                </a:solidFill>
              </a:rPr>
              <a:t>“</a:t>
            </a:r>
            <a:r>
              <a:rPr lang="en-US" sz="1000" b="1" dirty="0" err="1" smtClean="0">
                <a:solidFill>
                  <a:srgbClr val="FF0000"/>
                </a:solidFill>
              </a:rPr>
              <a:t>Behavioural</a:t>
            </a:r>
            <a:r>
              <a:rPr lang="en-US" sz="1000" b="1" dirty="0" smtClean="0">
                <a:solidFill>
                  <a:srgbClr val="FF0000"/>
                </a:solidFill>
              </a:rPr>
              <a:t> Observation (ABC) Chart v2”.</a:t>
            </a:r>
            <a:endParaRPr lang="en-GB" sz="1000" b="1" dirty="0">
              <a:solidFill>
                <a:srgbClr val="FF0000"/>
              </a:solidFill>
            </a:endParaRPr>
          </a:p>
        </p:txBody>
      </p:sp>
      <p:cxnSp>
        <p:nvCxnSpPr>
          <p:cNvPr id="9" name="Straight Arrow Connector 8"/>
          <p:cNvCxnSpPr/>
          <p:nvPr/>
        </p:nvCxnSpPr>
        <p:spPr>
          <a:xfrm>
            <a:off x="1475656" y="4686382"/>
            <a:ext cx="970547" cy="3288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546739" y="3501008"/>
            <a:ext cx="21053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1331640" y="1196752"/>
            <a:ext cx="1114563" cy="1152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8580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2306</TotalTime>
  <Words>2227</Words>
  <Application>Microsoft Office PowerPoint</Application>
  <PresentationFormat>On-screen Show (4:3)</PresentationFormat>
  <Paragraphs>193</Paragraphs>
  <Slides>29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Symbol</vt:lpstr>
      <vt:lpstr>Times New Roman</vt:lpstr>
      <vt:lpstr>Office Theme</vt:lpstr>
      <vt:lpstr> </vt:lpstr>
      <vt:lpstr>What does the term “Enhanced Care” mean at Bolton  ?</vt:lpstr>
      <vt:lpstr>The Importance of Person Centred Care </vt:lpstr>
      <vt:lpstr>How do we Identify Patients who need Enhanced Care Observations ?</vt:lpstr>
      <vt:lpstr>Where to find the POST  (Patient Observation Scoring Tool  )</vt:lpstr>
      <vt:lpstr>Example of the POST Screening</vt:lpstr>
      <vt:lpstr>New levels of Enhanced Care Observations POST ( Patient Observation Scoring Tool )</vt:lpstr>
      <vt:lpstr>Importance of ABC Charts</vt:lpstr>
      <vt:lpstr>Where to find the ABC Charts on EPR</vt:lpstr>
      <vt:lpstr>Where to find ABC Charts</vt:lpstr>
      <vt:lpstr>ABC Charts; Example</vt:lpstr>
      <vt:lpstr>ABC Charts: additional information </vt:lpstr>
      <vt:lpstr>Factors to consider: P.I.N.C.H.  M.E</vt:lpstr>
      <vt:lpstr>Bolton Pain Assessment Scale; Can be found  in  Assessments and Diaries on EPR, to help identify Pain with patients who have communications difficulties </vt:lpstr>
      <vt:lpstr> Delirium / Dementia</vt:lpstr>
      <vt:lpstr>Consider Capacity &amp; DOLS </vt:lpstr>
      <vt:lpstr>Things to consider : Medication Compliance and Capacity Assessment</vt:lpstr>
      <vt:lpstr>Covert Medication Policy</vt:lpstr>
      <vt:lpstr>Identifying Triggers: Newcastle Model </vt:lpstr>
      <vt:lpstr>Identifying Triggers using life story </vt:lpstr>
      <vt:lpstr>Triggers: Unmet Needs</vt:lpstr>
      <vt:lpstr>Helping with Communication Follow the : Vera Framework </vt:lpstr>
      <vt:lpstr>Example of using VERA in practice </vt:lpstr>
      <vt:lpstr>Getting to Know Me booklet ?  To care for our Patients with a cognitive impairment, we need to get to know them Please complete this booklet  </vt:lpstr>
      <vt:lpstr>Getting to Know Me - Example</vt:lpstr>
      <vt:lpstr>The Importance of Activity and Selecting the Most Appropriate </vt:lpstr>
      <vt:lpstr>Ward Activities</vt:lpstr>
      <vt:lpstr>RITA/ My Life Machines;  Contact ECAST team  ext. 141820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Wilkie</dc:creator>
  <cp:lastModifiedBy>Redwood Joy</cp:lastModifiedBy>
  <cp:revision>263</cp:revision>
  <cp:lastPrinted>2025-08-05T07:26:14Z</cp:lastPrinted>
  <dcterms:created xsi:type="dcterms:W3CDTF">2016-04-11T13:32:58Z</dcterms:created>
  <dcterms:modified xsi:type="dcterms:W3CDTF">2025-08-07T11:49:10Z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-713097220</vt:i4>
  </property>
  <property fmtid="{D5CDD505-2E9C-101B-9397-08002B2CF9AE}" pid="3" name="_NewReviewCycle">
    <vt:lpwstr/>
  </property>
  <property fmtid="{D5CDD505-2E9C-101B-9397-08002B2CF9AE}" pid="4" name="_EmailSubject">
    <vt:lpwstr>Update Help and Support</vt:lpwstr>
  </property>
  <property fmtid="{D5CDD505-2E9C-101B-9397-08002B2CF9AE}" pid="5" name="_AuthorEmail">
    <vt:lpwstr>Jessica.Liversage@NHSProfessionals.nhs.uk</vt:lpwstr>
  </property>
  <property fmtid="{D5CDD505-2E9C-101B-9397-08002B2CF9AE}" pid="6" name="_AuthorEmailDisplayName">
    <vt:lpwstr>Jessica Liversage</vt:lpwstr>
  </property>
  <property fmtid="{D5CDD505-2E9C-101B-9397-08002B2CF9AE}" pid="7" name="_PreviousAdHocReviewCycleID">
    <vt:i4>-713097220</vt:i4>
  </property>
</Properties>
</file>